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drawings/drawing3.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0" r:id="rId3"/>
    <p:sldId id="265" r:id="rId4"/>
    <p:sldId id="302" r:id="rId5"/>
    <p:sldId id="266" r:id="rId6"/>
    <p:sldId id="268" r:id="rId7"/>
    <p:sldId id="269" r:id="rId8"/>
    <p:sldId id="275" r:id="rId9"/>
    <p:sldId id="279" r:id="rId10"/>
    <p:sldId id="277" r:id="rId11"/>
    <p:sldId id="278" r:id="rId12"/>
    <p:sldId id="295" r:id="rId13"/>
    <p:sldId id="280" r:id="rId14"/>
    <p:sldId id="282" r:id="rId15"/>
    <p:sldId id="304" r:id="rId16"/>
    <p:sldId id="303" r:id="rId17"/>
    <p:sldId id="262" r:id="rId18"/>
    <p:sldId id="284" r:id="rId19"/>
    <p:sldId id="285" r:id="rId20"/>
    <p:sldId id="286" r:id="rId21"/>
    <p:sldId id="287" r:id="rId22"/>
    <p:sldId id="283" r:id="rId23"/>
    <p:sldId id="288" r:id="rId24"/>
    <p:sldId id="289" r:id="rId25"/>
    <p:sldId id="290" r:id="rId26"/>
    <p:sldId id="292" r:id="rId27"/>
    <p:sldId id="291" r:id="rId28"/>
    <p:sldId id="294" r:id="rId29"/>
    <p:sldId id="297" r:id="rId30"/>
    <p:sldId id="300" r:id="rId31"/>
    <p:sldId id="299" r:id="rId32"/>
    <p:sldId id="293" r:id="rId33"/>
    <p:sldId id="271" r:id="rId34"/>
    <p:sldId id="272" r:id="rId35"/>
    <p:sldId id="298"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CCC"/>
    <a:srgbClr val="58B6C0"/>
    <a:srgbClr val="2687B8"/>
    <a:srgbClr val="3EA4D2"/>
    <a:srgbClr val="3E9AD2"/>
    <a:srgbClr val="4D8DD3"/>
    <a:srgbClr val="26798A"/>
    <a:srgbClr val="009999"/>
    <a:srgbClr val="99CCFF"/>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94"/>
    <p:restoredTop sz="94722"/>
  </p:normalViewPr>
  <p:slideViewPr>
    <p:cSldViewPr snapToGrid="0" snapToObjects="1">
      <p:cViewPr varScale="1">
        <p:scale>
          <a:sx n="109" d="100"/>
          <a:sy n="109"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netapp01\sys2\FINADMIN\State%20Budget%20Packages\FY%202023\Charts%20Financial%20Info%20FY%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netapp01\sys2\FINADMIN\State%20Budget%20Packages\FY%202023\Charts%20IR%20Info%20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3.xml"/><Relationship Id="rId4" Type="http://schemas.openxmlformats.org/officeDocument/2006/relationships/oleObject" Target="file:///\\netapp01\sys2\FINADMIN\State%20Budget%20Packages\FY%202023\Charts%20Financial%20Info%20FY%20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netapp01\sys2\FINADMIN\State%20Budget%20Packages\FY%202023\Charts%20IR%20Info%20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netapp01\sys2\FINADMIN\State%20Budget%20Packages\FY%202023\Charts%20IR%20Info%20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netapp01\sys2\FINADMIN\State%20Budget%20Packages\FY%202023\Charts%20IR%20Info%20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netapp01\sys2\FINADMIN\State%20Budget%20Packages\FY%202023\Charts%20IR%20Info%20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netapp01\sys2\FINADMIN\State%20Budget%20Packages\FY%202023\Charts%20IR%20Info%20202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netapp01\sys2\FINADMIN\State%20Budget%20Packages\FY%202023\Charts%20IR%20Info%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netapp01\sys2\FINADMIN\State%20Budget%20Packages\FY%202023\Charts%20Financial%20Info%20FY%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etapp01\sys2\FINADMIN\State%20Budget%20Packages\FY%202023\Charts%20Financial%20Info%20FY%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netapp01\sys2\FINADMIN\State%20Budget%20Packages\FY%202023\Charts%20Financial%20Info%20FY%20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netapp01\sys2\FINADMIN\State%20Budget%20Packages\FY%202023\Charts%20IR%20Info%202023.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2.xml"/><Relationship Id="rId4" Type="http://schemas.openxmlformats.org/officeDocument/2006/relationships/oleObject" Target="file:///\\netapp01\sys2\FINADMIN\State%20Budget%20Packages\FY%202023\Charts%20IR%20Info%20202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netapp01\sys2\FINADMIN\State%20Budget%20Packages\FY%202023\Charts%20IR%20Info%20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netapp01\sys2\FINADMIN\State%20Budget%20Packages\FY%202023\Charts%20IR%20Info%20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netapp01\sys2\FINADMIN\State%20Budget%20Packages\FY%202023\Charts%20IR%20Info%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'Appro Hist'!$B$17</c:f>
              <c:strCache>
                <c:ptCount val="1"/>
                <c:pt idx="0">
                  <c:v>Recurring</c:v>
                </c:pt>
              </c:strCache>
            </c:strRef>
          </c:tx>
          <c:spPr>
            <a:solidFill>
              <a:schemeClr val="accent4">
                <a:lumMod val="50000"/>
              </a:schemeClr>
            </a:solidFill>
            <a:ln>
              <a:noFill/>
            </a:ln>
            <a:effectLst/>
          </c:spPr>
          <c:invertIfNegative val="0"/>
          <c:dLbls>
            <c:dLbl>
              <c:idx val="0"/>
              <c:layout>
                <c:manualLayout>
                  <c:x val="0"/>
                  <c:y val="1.15851760935862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28-49BE-8523-58CA1AEF6BBD}"/>
                </c:ext>
              </c:extLst>
            </c:dLbl>
            <c:dLbl>
              <c:idx val="1"/>
              <c:layout>
                <c:manualLayout>
                  <c:x val="-7.0647867235255446E-17"/>
                  <c:y val="-2.69905533063427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28-49BE-8523-58CA1AEF6BBD}"/>
                </c:ext>
              </c:extLst>
            </c:dLbl>
            <c:spPr>
              <a:noFill/>
              <a:ln>
                <a:noFill/>
              </a:ln>
              <a:effectLst/>
            </c:spPr>
            <c:txPr>
              <a:bodyPr rot="0" spcFirstLastPara="1" vertOverflow="ellipsis" vert="horz" wrap="square" anchor="ctr" anchorCtr="1"/>
              <a:lstStyle/>
              <a:p>
                <a:pPr>
                  <a:defRPr sz="900" b="1" i="0" u="none" strike="noStrike" kern="1200" baseline="0">
                    <a:solidFill>
                      <a:schemeClr val="bg1">
                        <a:lumMod val="9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'Appro Hist'!$A$18:$A$24</c:f>
              <c:strCache>
                <c:ptCount val="3"/>
                <c:pt idx="0">
                  <c:v>FY 2020</c:v>
                </c:pt>
                <c:pt idx="1">
                  <c:v>FY 2021</c:v>
                </c:pt>
                <c:pt idx="2">
                  <c:v>FY 2022</c:v>
                </c:pt>
              </c:strCache>
            </c:strRef>
          </c:cat>
          <c:val>
            <c:numRef>
              <c:f>'Appro Hist'!$B$18:$B$24</c:f>
              <c:numCache>
                <c:formatCode>_(* #,##0_);_(* \(#,##0\);_(* "-"??_);_(@_)</c:formatCode>
                <c:ptCount val="3"/>
                <c:pt idx="0">
                  <c:v>16482897</c:v>
                </c:pt>
                <c:pt idx="1">
                  <c:v>16482897</c:v>
                </c:pt>
                <c:pt idx="2">
                  <c:v>19336981</c:v>
                </c:pt>
              </c:numCache>
            </c:numRef>
          </c:val>
          <c:extLst>
            <c:ext xmlns:c16="http://schemas.microsoft.com/office/drawing/2014/chart" uri="{C3380CC4-5D6E-409C-BE32-E72D297353CC}">
              <c16:uniqueId val="{00000001-8828-49BE-8523-58CA1AEF6BBD}"/>
            </c:ext>
          </c:extLst>
        </c:ser>
        <c:ser>
          <c:idx val="1"/>
          <c:order val="1"/>
          <c:tx>
            <c:strRef>
              <c:f>'Appro Hist'!$C$17</c:f>
              <c:strCache>
                <c:ptCount val="1"/>
                <c:pt idx="0">
                  <c:v>Non-Recurring/Capital</c:v>
                </c:pt>
              </c:strCache>
            </c:strRef>
          </c:tx>
          <c:spPr>
            <a:solidFill>
              <a:schemeClr val="accent1">
                <a:lumMod val="75000"/>
              </a:schemeClr>
            </a:solidFill>
            <a:ln>
              <a:noFill/>
            </a:ln>
            <a:effectLst/>
          </c:spPr>
          <c:invertIfNegative val="0"/>
          <c:dLbls>
            <c:dLbl>
              <c:idx val="0"/>
              <c:layout>
                <c:manualLayout>
                  <c:x val="0.10723460886197538"/>
                  <c:y val="3.62013982979794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28-49BE-8523-58CA1AEF6BBD}"/>
                </c:ext>
              </c:extLst>
            </c:dLbl>
            <c:dLbl>
              <c:idx val="1"/>
              <c:layout>
                <c:manualLayout>
                  <c:x val="8.0326339335887842E-2"/>
                  <c:y val="-3.15962997996247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28-49BE-8523-58CA1AEF6BBD}"/>
                </c:ext>
              </c:extLst>
            </c:dLbl>
            <c:dLbl>
              <c:idx val="2"/>
              <c:layout>
                <c:manualLayout>
                  <c:x val="0.1050421360546225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28-49BE-8523-58CA1AEF6BBD}"/>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'Appro Hist'!$A$18:$A$24</c:f>
              <c:strCache>
                <c:ptCount val="3"/>
                <c:pt idx="0">
                  <c:v>FY 2020</c:v>
                </c:pt>
                <c:pt idx="1">
                  <c:v>FY 2021</c:v>
                </c:pt>
                <c:pt idx="2">
                  <c:v>FY 2022</c:v>
                </c:pt>
              </c:strCache>
            </c:strRef>
          </c:cat>
          <c:val>
            <c:numRef>
              <c:f>'Appro Hist'!$C$18:$C$24</c:f>
              <c:numCache>
                <c:formatCode>_(* #,##0_);_(* \(#,##0\);_(* "-"??_);_(@_)</c:formatCode>
                <c:ptCount val="3"/>
                <c:pt idx="0">
                  <c:v>5042674</c:v>
                </c:pt>
                <c:pt idx="1">
                  <c:v>0</c:v>
                </c:pt>
                <c:pt idx="2">
                  <c:v>13899283</c:v>
                </c:pt>
              </c:numCache>
            </c:numRef>
          </c:val>
          <c:extLst>
            <c:ext xmlns:c16="http://schemas.microsoft.com/office/drawing/2014/chart" uri="{C3380CC4-5D6E-409C-BE32-E72D297353CC}">
              <c16:uniqueId val="{00000003-8828-49BE-8523-58CA1AEF6BBD}"/>
            </c:ext>
          </c:extLst>
        </c:ser>
        <c:ser>
          <c:idx val="2"/>
          <c:order val="2"/>
          <c:tx>
            <c:strRef>
              <c:f>'Appro Hist'!$D$17</c:f>
              <c:strCache>
                <c:ptCount val="1"/>
                <c:pt idx="0">
                  <c:v>Other Funds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0"/>
              <a:lstStyle/>
              <a:p>
                <a:pPr algn="ctr">
                  <a:defRPr lang="en-US"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'Appro Hist'!$A$18:$A$24</c:f>
              <c:strCache>
                <c:ptCount val="3"/>
                <c:pt idx="0">
                  <c:v>FY 2020</c:v>
                </c:pt>
                <c:pt idx="1">
                  <c:v>FY 2021</c:v>
                </c:pt>
                <c:pt idx="2">
                  <c:v>FY 2022</c:v>
                </c:pt>
              </c:strCache>
            </c:strRef>
          </c:cat>
          <c:val>
            <c:numRef>
              <c:f>'Appro Hist'!$D$18:$D$24</c:f>
              <c:numCache>
                <c:formatCode>_(* #,##0_);_(* \(#,##0\);_(* "-"??_);_(@_)</c:formatCode>
                <c:ptCount val="3"/>
                <c:pt idx="0">
                  <c:v>211457613</c:v>
                </c:pt>
                <c:pt idx="1">
                  <c:v>211457613</c:v>
                </c:pt>
                <c:pt idx="2">
                  <c:v>211457613</c:v>
                </c:pt>
              </c:numCache>
            </c:numRef>
          </c:val>
          <c:extLst>
            <c:ext xmlns:c16="http://schemas.microsoft.com/office/drawing/2014/chart" uri="{C3380CC4-5D6E-409C-BE32-E72D297353CC}">
              <c16:uniqueId val="{00000004-8828-49BE-8523-58CA1AEF6BBD}"/>
            </c:ext>
          </c:extLst>
        </c:ser>
        <c:ser>
          <c:idx val="3"/>
          <c:order val="3"/>
          <c:tx>
            <c:strRef>
              <c:f>'Appro Hist'!$E$17</c:f>
              <c:strCache>
                <c:ptCount val="1"/>
                <c:pt idx="0">
                  <c:v>Federal Funds</c:v>
                </c:pt>
              </c:strCache>
            </c:strRef>
          </c:tx>
          <c:spPr>
            <a:solidFill>
              <a:srgbClr val="009999"/>
            </a:solidFill>
            <a:ln>
              <a:noFill/>
            </a:ln>
            <a:effectLst/>
          </c:spPr>
          <c:invertIfNegative val="0"/>
          <c:dLbls>
            <c:spPr>
              <a:noFill/>
              <a:ln>
                <a:noFill/>
              </a:ln>
              <a:effectLst/>
            </c:spPr>
            <c:txPr>
              <a:bodyPr rot="0" spcFirstLastPara="1" vertOverflow="ellipsis" vert="horz" wrap="square" anchor="ctr" anchorCtr="0"/>
              <a:lstStyle/>
              <a:p>
                <a:pPr algn="ctr">
                  <a:defRPr lang="en-US"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'Appro Hist'!$A$18:$A$24</c:f>
              <c:strCache>
                <c:ptCount val="3"/>
                <c:pt idx="0">
                  <c:v>FY 2020</c:v>
                </c:pt>
                <c:pt idx="1">
                  <c:v>FY 2021</c:v>
                </c:pt>
                <c:pt idx="2">
                  <c:v>FY 2022</c:v>
                </c:pt>
              </c:strCache>
            </c:strRef>
          </c:cat>
          <c:val>
            <c:numRef>
              <c:f>'Appro Hist'!$E$18:$E$24</c:f>
              <c:numCache>
                <c:formatCode>_(* #,##0_);_(* \(#,##0\);_(* "-"??_);_(@_)</c:formatCode>
                <c:ptCount val="3"/>
                <c:pt idx="0">
                  <c:v>21000000</c:v>
                </c:pt>
                <c:pt idx="1">
                  <c:v>21000000</c:v>
                </c:pt>
                <c:pt idx="2">
                  <c:v>21000000</c:v>
                </c:pt>
              </c:numCache>
            </c:numRef>
          </c:val>
          <c:extLst>
            <c:ext xmlns:c16="http://schemas.microsoft.com/office/drawing/2014/chart" uri="{C3380CC4-5D6E-409C-BE32-E72D297353CC}">
              <c16:uniqueId val="{00000005-8828-49BE-8523-58CA1AEF6BBD}"/>
            </c:ext>
          </c:extLst>
        </c:ser>
        <c:dLbls>
          <c:dLblPos val="ctr"/>
          <c:showLegendKey val="0"/>
          <c:showVal val="1"/>
          <c:showCatName val="0"/>
          <c:showSerName val="0"/>
          <c:showPercent val="0"/>
          <c:showBubbleSize val="0"/>
        </c:dLbls>
        <c:gapWidth val="150"/>
        <c:overlap val="100"/>
        <c:axId val="1393891440"/>
        <c:axId val="1200269968"/>
      </c:barChart>
      <c:catAx>
        <c:axId val="139389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200269968"/>
        <c:crosses val="autoZero"/>
        <c:auto val="1"/>
        <c:lblAlgn val="ctr"/>
        <c:lblOffset val="100"/>
        <c:noMultiLvlLbl val="0"/>
      </c:catAx>
      <c:valAx>
        <c:axId val="1200269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39389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bg2">
                    <a:lumMod val="25000"/>
                  </a:schemeClr>
                </a:solidFill>
                <a:latin typeface="Helvetica" panose="020B0604020202020204" pitchFamily="34" charset="0"/>
                <a:ea typeface="+mn-ea"/>
                <a:cs typeface="Helvetica" panose="020B0604020202020204" pitchFamily="34" charset="0"/>
              </a:defRPr>
            </a:pPr>
            <a:r>
              <a:rPr lang="en-US" sz="1600" b="1">
                <a:solidFill>
                  <a:schemeClr val="bg2">
                    <a:lumMod val="25000"/>
                  </a:schemeClr>
                </a:solidFill>
              </a:rPr>
              <a:t>First-Time Full-Time Students Starting Fall 2014</a:t>
            </a:r>
          </a:p>
        </c:rich>
      </c:tx>
      <c:layout>
        <c:manualLayout>
          <c:xMode val="edge"/>
          <c:yMode val="edge"/>
          <c:x val="0.23655025906278759"/>
          <c:y val="2.692229420343927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barChart>
        <c:barDir val="bar"/>
        <c:grouping val="percentStacked"/>
        <c:varyColors val="0"/>
        <c:ser>
          <c:idx val="0"/>
          <c:order val="0"/>
          <c:tx>
            <c:strRef>
              <c:f>'student progress'!$P$37</c:f>
              <c:strCache>
                <c:ptCount val="1"/>
                <c:pt idx="0">
                  <c:v>Graduated from Coastal Carolina University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progress'!$Z$36:$AA$36</c:f>
              <c:strCache>
                <c:ptCount val="2"/>
                <c:pt idx="0">
                  <c:v>Within 4 Years</c:v>
                </c:pt>
                <c:pt idx="1">
                  <c:v>Within 6 Years</c:v>
                </c:pt>
              </c:strCache>
            </c:strRef>
          </c:cat>
          <c:val>
            <c:numRef>
              <c:f>'student progress'!$Z$37:$AA$37</c:f>
              <c:numCache>
                <c:formatCode>0%</c:formatCode>
                <c:ptCount val="2"/>
                <c:pt idx="0">
                  <c:v>0.31</c:v>
                </c:pt>
                <c:pt idx="1">
                  <c:v>0.46</c:v>
                </c:pt>
              </c:numCache>
            </c:numRef>
          </c:val>
          <c:extLst>
            <c:ext xmlns:c16="http://schemas.microsoft.com/office/drawing/2014/chart" uri="{C3380CC4-5D6E-409C-BE32-E72D297353CC}">
              <c16:uniqueId val="{00000000-8F91-4CA3-AB88-EAE315CE8893}"/>
            </c:ext>
          </c:extLst>
        </c:ser>
        <c:ser>
          <c:idx val="1"/>
          <c:order val="1"/>
          <c:tx>
            <c:strRef>
              <c:f>'student progress'!$P$38</c:f>
              <c:strCache>
                <c:ptCount val="1"/>
                <c:pt idx="0">
                  <c:v>Graduated from Another Institution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progress'!$Z$36:$AA$36</c:f>
              <c:strCache>
                <c:ptCount val="2"/>
                <c:pt idx="0">
                  <c:v>Within 4 Years</c:v>
                </c:pt>
                <c:pt idx="1">
                  <c:v>Within 6 Years</c:v>
                </c:pt>
              </c:strCache>
            </c:strRef>
          </c:cat>
          <c:val>
            <c:numRef>
              <c:f>'student progress'!$Z$38:$AA$38</c:f>
              <c:numCache>
                <c:formatCode>0%</c:formatCode>
                <c:ptCount val="2"/>
                <c:pt idx="0">
                  <c:v>0.08</c:v>
                </c:pt>
                <c:pt idx="1">
                  <c:v>0.18</c:v>
                </c:pt>
              </c:numCache>
            </c:numRef>
          </c:val>
          <c:extLst>
            <c:ext xmlns:c16="http://schemas.microsoft.com/office/drawing/2014/chart" uri="{C3380CC4-5D6E-409C-BE32-E72D297353CC}">
              <c16:uniqueId val="{00000001-8F91-4CA3-AB88-EAE315CE8893}"/>
            </c:ext>
          </c:extLst>
        </c:ser>
        <c:ser>
          <c:idx val="2"/>
          <c:order val="2"/>
          <c:tx>
            <c:strRef>
              <c:f>'student progress'!$P$39</c:f>
              <c:strCache>
                <c:ptCount val="1"/>
                <c:pt idx="0">
                  <c:v>Enrolled at Coastal Carolina University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progress'!$Z$36:$AA$36</c:f>
              <c:strCache>
                <c:ptCount val="2"/>
                <c:pt idx="0">
                  <c:v>Within 4 Years</c:v>
                </c:pt>
                <c:pt idx="1">
                  <c:v>Within 6 Years</c:v>
                </c:pt>
              </c:strCache>
            </c:strRef>
          </c:cat>
          <c:val>
            <c:numRef>
              <c:f>'student progress'!$Z$39:$AA$39</c:f>
              <c:numCache>
                <c:formatCode>0%</c:formatCode>
                <c:ptCount val="2"/>
                <c:pt idx="0">
                  <c:v>0.21</c:v>
                </c:pt>
                <c:pt idx="1">
                  <c:v>0.02</c:v>
                </c:pt>
              </c:numCache>
            </c:numRef>
          </c:val>
          <c:extLst>
            <c:ext xmlns:c16="http://schemas.microsoft.com/office/drawing/2014/chart" uri="{C3380CC4-5D6E-409C-BE32-E72D297353CC}">
              <c16:uniqueId val="{00000002-8F91-4CA3-AB88-EAE315CE8893}"/>
            </c:ext>
          </c:extLst>
        </c:ser>
        <c:ser>
          <c:idx val="3"/>
          <c:order val="3"/>
          <c:tx>
            <c:strRef>
              <c:f>'student progress'!$P$40</c:f>
              <c:strCache>
                <c:ptCount val="1"/>
                <c:pt idx="0">
                  <c:v>Enrolled at Another Institution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progress'!$Z$36:$AA$36</c:f>
              <c:strCache>
                <c:ptCount val="2"/>
                <c:pt idx="0">
                  <c:v>Within 4 Years</c:v>
                </c:pt>
                <c:pt idx="1">
                  <c:v>Within 6 Years</c:v>
                </c:pt>
              </c:strCache>
            </c:strRef>
          </c:cat>
          <c:val>
            <c:numRef>
              <c:f>'student progress'!$Z$40:$AA$40</c:f>
              <c:numCache>
                <c:formatCode>0%</c:formatCode>
                <c:ptCount val="2"/>
                <c:pt idx="0">
                  <c:v>0.21</c:v>
                </c:pt>
                <c:pt idx="1">
                  <c:v>7.0000000000000007E-2</c:v>
                </c:pt>
              </c:numCache>
            </c:numRef>
          </c:val>
          <c:extLst>
            <c:ext xmlns:c16="http://schemas.microsoft.com/office/drawing/2014/chart" uri="{C3380CC4-5D6E-409C-BE32-E72D297353CC}">
              <c16:uniqueId val="{00000003-8F91-4CA3-AB88-EAE315CE8893}"/>
            </c:ext>
          </c:extLst>
        </c:ser>
        <c:ser>
          <c:idx val="4"/>
          <c:order val="4"/>
          <c:tx>
            <c:strRef>
              <c:f>'student progress'!$P$41</c:f>
              <c:strCache>
                <c:ptCount val="1"/>
                <c:pt idx="0">
                  <c:v>Current Status Unknown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'student progress'!$Z$36:$AA$36</c:f>
              <c:strCache>
                <c:ptCount val="2"/>
                <c:pt idx="0">
                  <c:v>Within 4 Years</c:v>
                </c:pt>
                <c:pt idx="1">
                  <c:v>Within 6 Years</c:v>
                </c:pt>
              </c:strCache>
            </c:strRef>
          </c:cat>
          <c:val>
            <c:numRef>
              <c:f>'student progress'!$Z$41:$AA$41</c:f>
              <c:numCache>
                <c:formatCode>0%</c:formatCode>
                <c:ptCount val="2"/>
                <c:pt idx="0">
                  <c:v>0.19</c:v>
                </c:pt>
                <c:pt idx="1">
                  <c:v>0.27</c:v>
                </c:pt>
              </c:numCache>
            </c:numRef>
          </c:val>
          <c:extLst>
            <c:ext xmlns:c16="http://schemas.microsoft.com/office/drawing/2014/chart" uri="{C3380CC4-5D6E-409C-BE32-E72D297353CC}">
              <c16:uniqueId val="{00000004-8F91-4CA3-AB88-EAE315CE8893}"/>
            </c:ext>
          </c:extLst>
        </c:ser>
        <c:dLbls>
          <c:dLblPos val="ctr"/>
          <c:showLegendKey val="0"/>
          <c:showVal val="1"/>
          <c:showCatName val="0"/>
          <c:showSerName val="0"/>
          <c:showPercent val="0"/>
          <c:showBubbleSize val="0"/>
        </c:dLbls>
        <c:gapWidth val="150"/>
        <c:overlap val="100"/>
        <c:axId val="607234712"/>
        <c:axId val="303678808"/>
      </c:barChart>
      <c:catAx>
        <c:axId val="607234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crossAx val="303678808"/>
        <c:crosses val="autoZero"/>
        <c:auto val="1"/>
        <c:lblAlgn val="ctr"/>
        <c:lblOffset val="100"/>
        <c:noMultiLvlLbl val="0"/>
      </c:catAx>
      <c:valAx>
        <c:axId val="303678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crossAx val="60723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8114610673666"/>
          <c:y val="0.19428295421405659"/>
          <c:w val="0.85297440944881886"/>
          <c:h val="0.61498432487605714"/>
        </c:manualLayout>
      </c:layout>
      <c:barChart>
        <c:barDir val="col"/>
        <c:grouping val="clustered"/>
        <c:varyColors val="0"/>
        <c:ser>
          <c:idx val="0"/>
          <c:order val="0"/>
          <c:tx>
            <c:strRef>
              <c:f>Tuition!$C$65</c:f>
              <c:strCache>
                <c:ptCount val="1"/>
                <c:pt idx="0">
                  <c:v>In-state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Tuition!$U$60:$Y$60</c:f>
              <c:strCache>
                <c:ptCount val="5"/>
                <c:pt idx="0">
                  <c:v>2017-2018</c:v>
                </c:pt>
                <c:pt idx="1">
                  <c:v>2018-2019</c:v>
                </c:pt>
                <c:pt idx="2">
                  <c:v>2019-2020</c:v>
                </c:pt>
                <c:pt idx="3">
                  <c:v>2020-2021</c:v>
                </c:pt>
                <c:pt idx="4">
                  <c:v>2021-2022</c:v>
                </c:pt>
              </c:strCache>
            </c:strRef>
          </c:cat>
          <c:val>
            <c:numRef>
              <c:f>Tuition!$U$65:$Y$65</c:f>
              <c:numCache>
                <c:formatCode>"$"#,##0</c:formatCode>
                <c:ptCount val="5"/>
                <c:pt idx="0">
                  <c:v>5600</c:v>
                </c:pt>
                <c:pt idx="1">
                  <c:v>5768</c:v>
                </c:pt>
                <c:pt idx="2">
                  <c:v>5820</c:v>
                </c:pt>
                <c:pt idx="3">
                  <c:v>5820</c:v>
                </c:pt>
                <c:pt idx="4">
                  <c:v>5820</c:v>
                </c:pt>
              </c:numCache>
            </c:numRef>
          </c:val>
          <c:extLst>
            <c:ext xmlns:c16="http://schemas.microsoft.com/office/drawing/2014/chart" uri="{C3380CC4-5D6E-409C-BE32-E72D297353CC}">
              <c16:uniqueId val="{00000000-77B5-4CB8-BAE5-07B093778C9E}"/>
            </c:ext>
          </c:extLst>
        </c:ser>
        <c:ser>
          <c:idx val="1"/>
          <c:order val="1"/>
          <c:tx>
            <c:strRef>
              <c:f>Tuition!$C$66</c:f>
              <c:strCache>
                <c:ptCount val="1"/>
                <c:pt idx="0">
                  <c:v>Out-of-state</c:v>
                </c:pt>
              </c:strCache>
            </c:strRef>
          </c:tx>
          <c:spPr>
            <a:solidFill>
              <a:srgbClr val="2687B8"/>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Tuition!$U$60:$Y$60</c:f>
              <c:strCache>
                <c:ptCount val="5"/>
                <c:pt idx="0">
                  <c:v>2017-2018</c:v>
                </c:pt>
                <c:pt idx="1">
                  <c:v>2018-2019</c:v>
                </c:pt>
                <c:pt idx="2">
                  <c:v>2019-2020</c:v>
                </c:pt>
                <c:pt idx="3">
                  <c:v>2020-2021</c:v>
                </c:pt>
                <c:pt idx="4">
                  <c:v>2021-2022</c:v>
                </c:pt>
              </c:strCache>
            </c:strRef>
          </c:cat>
          <c:val>
            <c:numRef>
              <c:f>Tuition!$U$66:$Y$66</c:f>
              <c:numCache>
                <c:formatCode>"$"#,##0</c:formatCode>
                <c:ptCount val="5"/>
                <c:pt idx="0">
                  <c:v>12936</c:v>
                </c:pt>
                <c:pt idx="1">
                  <c:v>13324</c:v>
                </c:pt>
                <c:pt idx="2">
                  <c:v>13697</c:v>
                </c:pt>
                <c:pt idx="3">
                  <c:v>13697</c:v>
                </c:pt>
                <c:pt idx="4">
                  <c:v>13697</c:v>
                </c:pt>
              </c:numCache>
            </c:numRef>
          </c:val>
          <c:extLst>
            <c:ext xmlns:c16="http://schemas.microsoft.com/office/drawing/2014/chart" uri="{C3380CC4-5D6E-409C-BE32-E72D297353CC}">
              <c16:uniqueId val="{00000003-77B5-4CB8-BAE5-07B093778C9E}"/>
            </c:ext>
          </c:extLst>
        </c:ser>
        <c:dLbls>
          <c:dLblPos val="outEnd"/>
          <c:showLegendKey val="0"/>
          <c:showVal val="1"/>
          <c:showCatName val="0"/>
          <c:showSerName val="0"/>
          <c:showPercent val="0"/>
          <c:showBubbleSize val="0"/>
        </c:dLbls>
        <c:gapWidth val="100"/>
        <c:axId val="449679416"/>
        <c:axId val="449680592"/>
      </c:barChart>
      <c:catAx>
        <c:axId val="44967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crossAx val="449680592"/>
        <c:crosses val="autoZero"/>
        <c:auto val="1"/>
        <c:lblAlgn val="ctr"/>
        <c:lblOffset val="100"/>
        <c:noMultiLvlLbl val="0"/>
      </c:catAx>
      <c:valAx>
        <c:axId val="449680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crossAx val="449679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85000"/>
                    <a:lumOff val="15000"/>
                  </a:schemeClr>
                </a:solidFill>
                <a:latin typeface="Helvetica" panose="020B0604020202020204" pitchFamily="34" charset="0"/>
                <a:ea typeface="+mn-ea"/>
                <a:cs typeface="Helvetica" panose="020B0604020202020204" pitchFamily="34" charset="0"/>
              </a:defRPr>
            </a:pPr>
            <a:r>
              <a:rPr lang="en-US" sz="1200" cap="none" baseline="0" dirty="0">
                <a:solidFill>
                  <a:schemeClr val="tx1">
                    <a:lumMod val="85000"/>
                    <a:lumOff val="15000"/>
                  </a:schemeClr>
                </a:solidFill>
              </a:rPr>
              <a:t>Total Employees = 2,779 </a:t>
            </a:r>
          </a:p>
        </c:rich>
      </c:tx>
      <c:overlay val="1"/>
      <c:spPr>
        <a:noFill/>
        <a:ln>
          <a:noFill/>
        </a:ln>
        <a:effectLst/>
      </c:spPr>
      <c:txPr>
        <a:bodyPr rot="0" spcFirstLastPara="1" vertOverflow="ellipsis" vert="horz" wrap="square" anchor="ctr" anchorCtr="1"/>
        <a:lstStyle/>
        <a:p>
          <a:pPr>
            <a:defRPr sz="1600" b="1" i="0" u="none" strike="noStrike" kern="1200" cap="all" baseline="0">
              <a:solidFill>
                <a:schemeClr val="tx1">
                  <a:lumMod val="85000"/>
                  <a:lumOff val="1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pieChart>
        <c:varyColors val="1"/>
        <c:ser>
          <c:idx val="0"/>
          <c:order val="0"/>
          <c:tx>
            <c:strRef>
              <c:f>'Employee Info'!$V$25</c:f>
              <c:strCache>
                <c:ptCount val="1"/>
                <c:pt idx="0">
                  <c:v>FY 2022</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4FE-4829-8CE1-93C6D84B32F0}"/>
              </c:ext>
            </c:extLst>
          </c:dPt>
          <c:dPt>
            <c:idx val="1"/>
            <c:bubble3D val="0"/>
            <c:spPr>
              <a:solidFill>
                <a:srgbClr val="96CCC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4FE-4829-8CE1-93C6D84B32F0}"/>
              </c:ext>
            </c:extLst>
          </c:dPt>
          <c:dPt>
            <c:idx val="2"/>
            <c:bubble3D val="0"/>
            <c:spPr>
              <a:solidFill>
                <a:sysClr val="window" lastClr="FFFFFF">
                  <a:lumMod val="50000"/>
                </a:sys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4FE-4829-8CE1-93C6D84B32F0}"/>
              </c:ext>
            </c:extLst>
          </c:dPt>
          <c:dLbls>
            <c:dLbl>
              <c:idx val="0"/>
              <c:layout>
                <c:manualLayout>
                  <c:x val="5.6998009108910182E-2"/>
                  <c:y val="0.11546015697965741"/>
                </c:manualLayout>
              </c:layout>
              <c:spPr>
                <a:noFill/>
                <a:ln>
                  <a:noFill/>
                </a:ln>
                <a:effectLst/>
              </c:spPr>
              <c:txPr>
                <a:bodyPr rot="0" spcFirstLastPara="1" vertOverflow="ellipsis" vert="horz" wrap="square" anchor="ctr" anchorCtr="0"/>
                <a:lstStyle/>
                <a:p>
                  <a:pPr algn="ct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FE-4829-8CE1-93C6D84B32F0}"/>
                </c:ext>
              </c:extLst>
            </c:dLbl>
            <c:dLbl>
              <c:idx val="1"/>
              <c:layout>
                <c:manualLayout>
                  <c:x val="-4.2748506831682645E-2"/>
                  <c:y val="-8.1413272761812423E-17"/>
                </c:manualLayout>
              </c:layout>
              <c:spPr>
                <a:noFill/>
                <a:ln>
                  <a:noFill/>
                </a:ln>
                <a:effectLst/>
              </c:spPr>
              <c:txPr>
                <a:bodyPr rot="0" spcFirstLastPara="1" vertOverflow="ellipsis" vert="horz" wrap="square" anchor="ctr" anchorCtr="0"/>
                <a:lstStyle/>
                <a:p>
                  <a:pPr algn="ct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4FE-4829-8CE1-93C6D84B32F0}"/>
                </c:ext>
              </c:extLst>
            </c:dLbl>
            <c:dLbl>
              <c:idx val="2"/>
              <c:layout>
                <c:manualLayout>
                  <c:x val="3.4198805465346004E-2"/>
                  <c:y val="2.664465161069015E-2"/>
                </c:manualLayout>
              </c:layout>
              <c:spPr>
                <a:noFill/>
                <a:ln>
                  <a:noFill/>
                </a:ln>
                <a:effectLst/>
              </c:spPr>
              <c:txPr>
                <a:bodyPr rot="0" spcFirstLastPara="1" vertOverflow="ellipsis" vert="horz" wrap="square" anchor="ctr" anchorCtr="0"/>
                <a:lstStyle/>
                <a:p>
                  <a:pPr algn="ct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4FE-4829-8CE1-93C6D84B32F0}"/>
                </c:ext>
              </c:extLst>
            </c:dLbl>
            <c:spPr>
              <a:noFill/>
              <a:ln>
                <a:noFill/>
              </a:ln>
              <a:effectLst/>
            </c:spPr>
            <c:txPr>
              <a:bodyPr rot="0" spcFirstLastPara="1" vertOverflow="ellipsis" vert="horz" wrap="square" anchor="ctr" anchorCtr="0"/>
              <a:lstStyle/>
              <a:p>
                <a:pPr algn="ct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 Info'!$K$26:$K$28</c:f>
              <c:strCache>
                <c:ptCount val="3"/>
                <c:pt idx="0">
                  <c:v>Minority</c:v>
                </c:pt>
                <c:pt idx="1">
                  <c:v>White, non-Hispanic</c:v>
                </c:pt>
                <c:pt idx="2">
                  <c:v>Unknown</c:v>
                </c:pt>
              </c:strCache>
            </c:strRef>
          </c:cat>
          <c:val>
            <c:numRef>
              <c:f>'Employee Info'!$V$26:$V$28</c:f>
              <c:numCache>
                <c:formatCode>_(* #,##0_);_(* \(#,##0\);_(* "-"??_);_(@_)</c:formatCode>
                <c:ptCount val="3"/>
                <c:pt idx="0">
                  <c:v>627</c:v>
                </c:pt>
                <c:pt idx="1">
                  <c:v>2095</c:v>
                </c:pt>
                <c:pt idx="2">
                  <c:v>57</c:v>
                </c:pt>
              </c:numCache>
            </c:numRef>
          </c:val>
          <c:extLst>
            <c:ext xmlns:c16="http://schemas.microsoft.com/office/drawing/2014/chart" uri="{C3380CC4-5D6E-409C-BE32-E72D297353CC}">
              <c16:uniqueId val="{00000006-A4FE-4829-8CE1-93C6D84B32F0}"/>
            </c:ext>
          </c:extLst>
        </c:ser>
        <c:dLbls>
          <c:dLblPos val="outEnd"/>
          <c:showLegendKey val="0"/>
          <c:showVal val="0"/>
          <c:showCatName val="0"/>
          <c:showSerName val="0"/>
          <c:showPercent val="1"/>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a:latin typeface="Helvetica" panose="020B0604020202020204" pitchFamily="34" charset="0"/>
          <a:cs typeface="Helvetica"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cap="none" baseline="0" dirty="0" smtClean="0">
                <a:solidFill>
                  <a:schemeClr val="tx1">
                    <a:lumMod val="85000"/>
                    <a:lumOff val="15000"/>
                  </a:schemeClr>
                </a:solidFill>
                <a:latin typeface="Helvetica" panose="020B0604020202020204" pitchFamily="34" charset="0"/>
                <a:ea typeface="+mn-ea"/>
                <a:cs typeface="Helvetica" panose="020B0604020202020204" pitchFamily="34" charset="0"/>
              </a:defRPr>
            </a:pPr>
            <a:r>
              <a:rPr lang="en-US" sz="1200" b="1" i="0" u="none" strike="noStrike" kern="1200" cap="none" baseline="0" dirty="0">
                <a:solidFill>
                  <a:schemeClr val="tx1">
                    <a:lumMod val="85000"/>
                    <a:lumOff val="15000"/>
                  </a:schemeClr>
                </a:solidFill>
                <a:latin typeface="Helvetica" panose="020B0604020202020204" pitchFamily="34" charset="0"/>
                <a:ea typeface="+mn-ea"/>
                <a:cs typeface="Helvetica" panose="020B0604020202020204" pitchFamily="34" charset="0"/>
              </a:rPr>
              <a:t>Total Faculty = 670</a:t>
            </a:r>
          </a:p>
        </c:rich>
      </c:tx>
      <c:overlay val="1"/>
      <c:spPr>
        <a:noFill/>
        <a:ln>
          <a:noFill/>
        </a:ln>
        <a:effectLst/>
      </c:spPr>
      <c:txPr>
        <a:bodyPr rot="0" spcFirstLastPara="1" vertOverflow="ellipsis" vert="horz" wrap="square" anchor="ctr" anchorCtr="1"/>
        <a:lstStyle/>
        <a:p>
          <a:pPr algn="ctr" rtl="0">
            <a:defRPr lang="en-US" sz="1200" b="1" i="0" u="none" strike="noStrike" kern="1200" cap="none" baseline="0" dirty="0" smtClean="0">
              <a:solidFill>
                <a:schemeClr val="tx1">
                  <a:lumMod val="85000"/>
                  <a:lumOff val="1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pieChart>
        <c:varyColors val="1"/>
        <c:ser>
          <c:idx val="0"/>
          <c:order val="0"/>
          <c:tx>
            <c:strRef>
              <c:f>'Employee Info'!$K$32:$K$34</c:f>
              <c:strCache>
                <c:ptCount val="3"/>
                <c:pt idx="0">
                  <c:v>Minority</c:v>
                </c:pt>
                <c:pt idx="1">
                  <c:v>White, non-Hispanic</c:v>
                </c:pt>
                <c:pt idx="2">
                  <c:v>Unknown</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757-4195-8A0A-BD0D583077C4}"/>
              </c:ext>
            </c:extLst>
          </c:dPt>
          <c:dPt>
            <c:idx val="1"/>
            <c:bubble3D val="0"/>
            <c:spPr>
              <a:solidFill>
                <a:srgbClr val="96CCC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757-4195-8A0A-BD0D583077C4}"/>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757-4195-8A0A-BD0D583077C4}"/>
              </c:ext>
            </c:extLst>
          </c:dPt>
          <c:dLbls>
            <c:dLbl>
              <c:idx val="0"/>
              <c:layout>
                <c:manualLayout>
                  <c:x val="3.1348905009900598E-2"/>
                  <c:y val="3.5526214569943981E-2"/>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57-4195-8A0A-BD0D583077C4}"/>
                </c:ext>
              </c:extLst>
            </c:dLbl>
            <c:dLbl>
              <c:idx val="1"/>
              <c:layout>
                <c:manualLayout>
                  <c:x val="-3.7048705920791611E-2"/>
                  <c:y val="0"/>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57-4195-8A0A-BD0D583077C4}"/>
                </c:ext>
              </c:extLst>
            </c:dLbl>
            <c:dLbl>
              <c:idx val="2"/>
              <c:layout>
                <c:manualLayout>
                  <c:x val="4.8448307742573651E-2"/>
                  <c:y val="1.7763107284971991E-2"/>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757-4195-8A0A-BD0D583077C4}"/>
                </c:ext>
              </c:extLst>
            </c:dLbl>
            <c:spPr>
              <a:noFill/>
              <a:ln>
                <a:noFill/>
              </a:ln>
              <a:effectLst/>
            </c:sp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 Info'!$K$32:$K$34</c:f>
              <c:strCache>
                <c:ptCount val="3"/>
                <c:pt idx="0">
                  <c:v>Minority</c:v>
                </c:pt>
                <c:pt idx="1">
                  <c:v>White, non-Hispanic</c:v>
                </c:pt>
                <c:pt idx="2">
                  <c:v>Unknown</c:v>
                </c:pt>
              </c:strCache>
            </c:strRef>
          </c:cat>
          <c:val>
            <c:numRef>
              <c:f>'Employee Info'!$V$32:$V$34</c:f>
              <c:numCache>
                <c:formatCode>General</c:formatCode>
                <c:ptCount val="3"/>
                <c:pt idx="0">
                  <c:v>91</c:v>
                </c:pt>
                <c:pt idx="1">
                  <c:v>571</c:v>
                </c:pt>
                <c:pt idx="2" formatCode="_(* #,##0_);_(* \(#,##0\);_(* &quot;-&quot;??_);_(@_)">
                  <c:v>8</c:v>
                </c:pt>
              </c:numCache>
            </c:numRef>
          </c:val>
          <c:extLst>
            <c:ext xmlns:c16="http://schemas.microsoft.com/office/drawing/2014/chart" uri="{C3380CC4-5D6E-409C-BE32-E72D297353CC}">
              <c16:uniqueId val="{00000006-2757-4195-8A0A-BD0D583077C4}"/>
            </c:ext>
          </c:extLst>
        </c:ser>
        <c:dLbls>
          <c:dLblPos val="outEnd"/>
          <c:showLegendKey val="0"/>
          <c:showVal val="0"/>
          <c:showCatName val="0"/>
          <c:showSerName val="0"/>
          <c:showPercent val="1"/>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cap="none" baseline="0" dirty="0" smtClean="0">
                <a:solidFill>
                  <a:schemeClr val="tx1">
                    <a:lumMod val="85000"/>
                    <a:lumOff val="15000"/>
                  </a:schemeClr>
                </a:solidFill>
                <a:latin typeface="Helvetica" panose="020B0604020202020204" pitchFamily="34" charset="0"/>
                <a:ea typeface="+mn-ea"/>
                <a:cs typeface="Helvetica" panose="020B0604020202020204" pitchFamily="34" charset="0"/>
              </a:defRPr>
            </a:pPr>
            <a:r>
              <a:rPr lang="en-US" sz="1200" b="1" i="0" u="none" strike="noStrike" kern="1200" cap="none" baseline="0" dirty="0">
                <a:solidFill>
                  <a:schemeClr val="tx1">
                    <a:lumMod val="85000"/>
                    <a:lumOff val="15000"/>
                  </a:schemeClr>
                </a:solidFill>
                <a:latin typeface="Helvetica" panose="020B0604020202020204" pitchFamily="34" charset="0"/>
                <a:ea typeface="+mn-ea"/>
                <a:cs typeface="Helvetica" panose="020B0604020202020204" pitchFamily="34" charset="0"/>
              </a:rPr>
              <a:t>Total Staff = 1,003</a:t>
            </a:r>
          </a:p>
        </c:rich>
      </c:tx>
      <c:overlay val="1"/>
      <c:spPr>
        <a:noFill/>
        <a:ln>
          <a:noFill/>
        </a:ln>
        <a:effectLst/>
      </c:spPr>
      <c:txPr>
        <a:bodyPr rot="0" spcFirstLastPara="1" vertOverflow="ellipsis" vert="horz" wrap="square" anchor="ctr" anchorCtr="1"/>
        <a:lstStyle/>
        <a:p>
          <a:pPr algn="ctr" rtl="0">
            <a:defRPr lang="en-US" sz="1200" b="1" i="0" u="none" strike="noStrike" kern="1200" cap="none" baseline="0" dirty="0" smtClean="0">
              <a:solidFill>
                <a:schemeClr val="tx1">
                  <a:lumMod val="85000"/>
                  <a:lumOff val="1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pieChart>
        <c:varyColors val="1"/>
        <c:ser>
          <c:idx val="0"/>
          <c:order val="0"/>
          <c:tx>
            <c:strRef>
              <c:f>'Employee Info'!$V$25</c:f>
              <c:strCache>
                <c:ptCount val="1"/>
                <c:pt idx="0">
                  <c:v>FY 2022</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BFA-43F3-B8AD-3D4D4DA841AC}"/>
              </c:ext>
            </c:extLst>
          </c:dPt>
          <c:dPt>
            <c:idx val="1"/>
            <c:bubble3D val="0"/>
            <c:spPr>
              <a:solidFill>
                <a:srgbClr val="96CCC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BFA-43F3-B8AD-3D4D4DA841AC}"/>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BFA-43F3-B8AD-3D4D4DA841AC}"/>
              </c:ext>
            </c:extLst>
          </c:dPt>
          <c:dLbls>
            <c:dLbl>
              <c:idx val="0"/>
              <c:layout>
                <c:manualLayout>
                  <c:x val="3.1348905009900493E-2"/>
                  <c:y val="6.6611652318644965E-2"/>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FA-43F3-B8AD-3D4D4DA841AC}"/>
                </c:ext>
              </c:extLst>
            </c:dLbl>
            <c:dLbl>
              <c:idx val="1"/>
              <c:layout>
                <c:manualLayout>
                  <c:x val="-2.5649104099009588E-2"/>
                  <c:y val="2.6644660927457986E-2"/>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BFA-43F3-B8AD-3D4D4DA841AC}"/>
                </c:ext>
              </c:extLst>
            </c:dLbl>
            <c:dLbl>
              <c:idx val="2"/>
              <c:layout>
                <c:manualLayout>
                  <c:x val="4.5598407287128037E-2"/>
                  <c:y val="3.1085437748700966E-2"/>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BFA-43F3-B8AD-3D4D4DA841AC}"/>
                </c:ext>
              </c:extLst>
            </c:dLbl>
            <c:spPr>
              <a:noFill/>
              <a:ln>
                <a:noFill/>
              </a:ln>
              <a:effectLst/>
            </c:sp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 Info'!$K$38:$K$40</c:f>
              <c:strCache>
                <c:ptCount val="3"/>
                <c:pt idx="0">
                  <c:v>Minority</c:v>
                </c:pt>
                <c:pt idx="1">
                  <c:v>White, non-Hispanic</c:v>
                </c:pt>
                <c:pt idx="2">
                  <c:v>Unknown</c:v>
                </c:pt>
              </c:strCache>
            </c:strRef>
          </c:cat>
          <c:val>
            <c:numRef>
              <c:f>'Employee Info'!$V$38:$V$40</c:f>
              <c:numCache>
                <c:formatCode>_(* #,##0_);_(* \(#,##0\);_(* "-"??_);_(@_)</c:formatCode>
                <c:ptCount val="3"/>
                <c:pt idx="0">
                  <c:v>194</c:v>
                </c:pt>
                <c:pt idx="1">
                  <c:v>802</c:v>
                </c:pt>
                <c:pt idx="2">
                  <c:v>7</c:v>
                </c:pt>
              </c:numCache>
            </c:numRef>
          </c:val>
          <c:extLst>
            <c:ext xmlns:c16="http://schemas.microsoft.com/office/drawing/2014/chart" uri="{C3380CC4-5D6E-409C-BE32-E72D297353CC}">
              <c16:uniqueId val="{00000006-CBFA-43F3-B8AD-3D4D4DA841AC}"/>
            </c:ext>
          </c:extLst>
        </c:ser>
        <c:dLbls>
          <c:dLblPos val="outEnd"/>
          <c:showLegendKey val="0"/>
          <c:showVal val="0"/>
          <c:showCatName val="0"/>
          <c:showSerName val="0"/>
          <c:showPercent val="1"/>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cap="none" baseline="0" dirty="0" smtClean="0">
                <a:solidFill>
                  <a:schemeClr val="tx1">
                    <a:lumMod val="85000"/>
                    <a:lumOff val="15000"/>
                  </a:schemeClr>
                </a:solidFill>
                <a:latin typeface="Helvetica" panose="020B0604020202020204" pitchFamily="34" charset="0"/>
                <a:ea typeface="+mn-ea"/>
                <a:cs typeface="Helvetica" panose="020B0604020202020204" pitchFamily="34" charset="0"/>
              </a:defRPr>
            </a:pPr>
            <a:r>
              <a:rPr lang="en-US" sz="1200" b="1" i="0" u="none" strike="noStrike" kern="1200" cap="none" baseline="0" dirty="0">
                <a:solidFill>
                  <a:schemeClr val="tx1">
                    <a:lumMod val="85000"/>
                    <a:lumOff val="15000"/>
                  </a:schemeClr>
                </a:solidFill>
                <a:latin typeface="Helvetica" panose="020B0604020202020204" pitchFamily="34" charset="0"/>
                <a:ea typeface="+mn-ea"/>
                <a:cs typeface="Helvetica" panose="020B0604020202020204" pitchFamily="34" charset="0"/>
              </a:rPr>
              <a:t>Student Employees = 1,106 </a:t>
            </a:r>
          </a:p>
        </c:rich>
      </c:tx>
      <c:overlay val="1"/>
      <c:spPr>
        <a:noFill/>
        <a:ln>
          <a:noFill/>
        </a:ln>
        <a:effectLst/>
      </c:spPr>
      <c:txPr>
        <a:bodyPr rot="0" spcFirstLastPara="1" vertOverflow="ellipsis" vert="horz" wrap="square" anchor="ctr" anchorCtr="1"/>
        <a:lstStyle/>
        <a:p>
          <a:pPr algn="ctr" rtl="0">
            <a:defRPr lang="en-US" sz="1200" b="1" i="0" u="none" strike="noStrike" kern="1200" cap="none" baseline="0" dirty="0" smtClean="0">
              <a:solidFill>
                <a:schemeClr val="tx1">
                  <a:lumMod val="85000"/>
                  <a:lumOff val="1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pieChart>
        <c:varyColors val="1"/>
        <c:ser>
          <c:idx val="0"/>
          <c:order val="0"/>
          <c:tx>
            <c:strRef>
              <c:f>'Employee Info'!$V$25</c:f>
              <c:strCache>
                <c:ptCount val="1"/>
                <c:pt idx="0">
                  <c:v>FY 2022</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68D-449A-915F-9D1189C18FBD}"/>
              </c:ext>
            </c:extLst>
          </c:dPt>
          <c:dPt>
            <c:idx val="1"/>
            <c:bubble3D val="0"/>
            <c:spPr>
              <a:solidFill>
                <a:srgbClr val="96CCC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68D-449A-915F-9D1189C18FBD}"/>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68D-449A-915F-9D1189C18FBD}"/>
              </c:ext>
            </c:extLst>
          </c:dPt>
          <c:dLbls>
            <c:dLbl>
              <c:idx val="0"/>
              <c:layout>
                <c:manualLayout>
                  <c:x val="2.4895951042754719E-2"/>
                  <c:y val="8.8815536424859953E-3"/>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68D-449A-915F-9D1189C18FBD}"/>
                </c:ext>
              </c:extLst>
            </c:dLbl>
            <c:dLbl>
              <c:idx val="1"/>
              <c:layout>
                <c:manualLayout>
                  <c:x val="-3.3194601390339772E-2"/>
                  <c:y val="-8.8815536424859953E-3"/>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68D-449A-915F-9D1189C18FBD}"/>
                </c:ext>
              </c:extLst>
            </c:dLbl>
            <c:dLbl>
              <c:idx val="2"/>
              <c:layout>
                <c:manualLayout>
                  <c:x val="3.0428384607811446E-2"/>
                  <c:y val="5.3289321854915972E-2"/>
                </c:manualLayout>
              </c:layout>
              <c:spPr>
                <a:noFill/>
                <a:ln>
                  <a:noFill/>
                </a:ln>
                <a:effectLst/>
              </c:spPr>
              <c:txPr>
                <a:bodyPr rot="0" spcFirstLastPara="1" vertOverflow="ellipsis" vert="horz" wrap="square" anchor="ctr" anchorCtr="1"/>
                <a:lstStyle/>
                <a:p>
                  <a:pPr>
                    <a:defRPr lang="en-US" sz="10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68D-449A-915F-9D1189C18FBD}"/>
                </c:ext>
              </c:extLst>
            </c:dLbl>
            <c:spPr>
              <a:noFill/>
              <a:ln>
                <a:noFill/>
              </a:ln>
              <a:effectLst/>
            </c:sp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 Info'!$K$44:$K$46</c:f>
              <c:strCache>
                <c:ptCount val="3"/>
                <c:pt idx="0">
                  <c:v>Minority</c:v>
                </c:pt>
                <c:pt idx="1">
                  <c:v>White, non-Hispanic</c:v>
                </c:pt>
                <c:pt idx="2">
                  <c:v>Unknown</c:v>
                </c:pt>
              </c:strCache>
            </c:strRef>
          </c:cat>
          <c:val>
            <c:numRef>
              <c:f>'Employee Info'!$V$44:$V$46</c:f>
              <c:numCache>
                <c:formatCode>General</c:formatCode>
                <c:ptCount val="3"/>
                <c:pt idx="0">
                  <c:v>342</c:v>
                </c:pt>
                <c:pt idx="1">
                  <c:v>722</c:v>
                </c:pt>
                <c:pt idx="2">
                  <c:v>42</c:v>
                </c:pt>
              </c:numCache>
            </c:numRef>
          </c:val>
          <c:extLst>
            <c:ext xmlns:c16="http://schemas.microsoft.com/office/drawing/2014/chart" uri="{C3380CC4-5D6E-409C-BE32-E72D297353CC}">
              <c16:uniqueId val="{00000006-068D-449A-915F-9D1189C18FBD}"/>
            </c:ext>
          </c:extLst>
        </c:ser>
        <c:dLbls>
          <c:dLblPos val="outEnd"/>
          <c:showLegendKey val="0"/>
          <c:showVal val="0"/>
          <c:showCatName val="0"/>
          <c:showSerName val="0"/>
          <c:showPercent val="1"/>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200" b="0" i="0" u="none" strike="noStrike" kern="1200" spc="0" baseline="0">
                <a:solidFill>
                  <a:schemeClr val="tx1"/>
                </a:solidFill>
                <a:latin typeface="Helvetica" panose="020B0604020202020204" pitchFamily="34" charset="0"/>
                <a:ea typeface="+mn-ea"/>
                <a:cs typeface="Helvetica" panose="020B0604020202020204" pitchFamily="34" charset="0"/>
              </a:defRPr>
            </a:pPr>
            <a:r>
              <a:rPr lang="en-US" b="1" dirty="0"/>
              <a:t>Executive Council</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CE-4AB2-BA56-90CED7FA47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CE-4AB2-BA56-90CED7FA47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CE-4AB2-BA56-90CED7FA47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CE-4AB2-BA56-90CED7FA47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CE-4AB2-BA56-90CED7FA47B5}"/>
              </c:ext>
            </c:extLst>
          </c:dPt>
          <c:dLbls>
            <c:dLbl>
              <c:idx val="0"/>
              <c:layout>
                <c:manualLayout>
                  <c:x val="0.10382513661202186"/>
                  <c:y val="0.1527777777777777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CE-4AB2-BA56-90CED7FA47B5}"/>
                </c:ext>
              </c:extLst>
            </c:dLbl>
            <c:dLbl>
              <c:idx val="1"/>
              <c:layout>
                <c:manualLayout>
                  <c:x val="3.0054644808743168E-2"/>
                  <c:y val="0.199074074074073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DCE-4AB2-BA56-90CED7FA47B5}"/>
                </c:ext>
              </c:extLst>
            </c:dLbl>
            <c:dLbl>
              <c:idx val="2"/>
              <c:layout>
                <c:manualLayout>
                  <c:x val="8.469945355191246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DCE-4AB2-BA56-90CED7FA47B5}"/>
                </c:ext>
              </c:extLst>
            </c:dLbl>
            <c:dLbl>
              <c:idx val="3"/>
              <c:layout>
                <c:manualLayout>
                  <c:x val="-6.0109289617486364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DCE-4AB2-BA56-90CED7FA47B5}"/>
                </c:ext>
              </c:extLst>
            </c:dLbl>
            <c:dLbl>
              <c:idx val="4"/>
              <c:layout>
                <c:manualLayout>
                  <c:x val="1.6393442622950821E-2"/>
                  <c:y val="-9.259259259259269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DCE-4AB2-BA56-90CED7FA47B5}"/>
                </c:ext>
              </c:extLst>
            </c:dLbl>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 Info'!$J$80:$J$84</c:f>
              <c:strCache>
                <c:ptCount val="5"/>
                <c:pt idx="0">
                  <c:v>African American Female</c:v>
                </c:pt>
                <c:pt idx="1">
                  <c:v>African American Male</c:v>
                </c:pt>
                <c:pt idx="2">
                  <c:v>White Female</c:v>
                </c:pt>
                <c:pt idx="3">
                  <c:v>White Male</c:v>
                </c:pt>
                <c:pt idx="4">
                  <c:v>More than 1 Race Female</c:v>
                </c:pt>
              </c:strCache>
            </c:strRef>
          </c:cat>
          <c:val>
            <c:numRef>
              <c:f>'Employee Info'!$O$80:$O$84</c:f>
              <c:numCache>
                <c:formatCode>General</c:formatCode>
                <c:ptCount val="5"/>
                <c:pt idx="0">
                  <c:v>1</c:v>
                </c:pt>
                <c:pt idx="1">
                  <c:v>3</c:v>
                </c:pt>
                <c:pt idx="2">
                  <c:v>9</c:v>
                </c:pt>
                <c:pt idx="3">
                  <c:v>13</c:v>
                </c:pt>
                <c:pt idx="4">
                  <c:v>1</c:v>
                </c:pt>
              </c:numCache>
            </c:numRef>
          </c:val>
          <c:extLst>
            <c:ext xmlns:c16="http://schemas.microsoft.com/office/drawing/2014/chart" uri="{C3380CC4-5D6E-409C-BE32-E72D297353CC}">
              <c16:uniqueId val="{0000000A-9DCE-4AB2-BA56-90CED7FA47B5}"/>
            </c:ext>
          </c:extLst>
        </c:ser>
        <c:dLbls>
          <c:dLblPos val="outEnd"/>
          <c:showLegendKey val="0"/>
          <c:showVal val="1"/>
          <c:showCatName val="0"/>
          <c:showSerName val="0"/>
          <c:showPercent val="0"/>
          <c:showBubbleSize val="0"/>
          <c:showLeaderLines val="1"/>
        </c:dLbls>
        <c:firstSliceAng val="45"/>
      </c:pieChart>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200" b="0" i="0" u="none" strike="noStrike" kern="1200" spc="0" baseline="0">
                <a:solidFill>
                  <a:schemeClr val="tx1"/>
                </a:solidFill>
                <a:latin typeface="Helvetica" panose="020B0604020202020204" pitchFamily="34" charset="0"/>
                <a:ea typeface="+mn-ea"/>
                <a:cs typeface="Helvetica" panose="020B0604020202020204" pitchFamily="34" charset="0"/>
              </a:defRPr>
            </a:pPr>
            <a:r>
              <a:rPr lang="en-US" b="1" dirty="0"/>
              <a:t>President's Cabinet</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DB-4CAA-A1FC-84C9CA35FB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DB-4CAA-A1FC-84C9CA35FB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DB-4CAA-A1FC-84C9CA35FB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DB-4CAA-A1FC-84C9CA35FBDA}"/>
              </c:ext>
            </c:extLst>
          </c:dPt>
          <c:dLbls>
            <c:dLbl>
              <c:idx val="0"/>
              <c:layout>
                <c:manualLayout>
                  <c:x val="4.918032786885236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6DB-4CAA-A1FC-84C9CA35FBDA}"/>
                </c:ext>
              </c:extLst>
            </c:dLbl>
            <c:dLbl>
              <c:idx val="1"/>
              <c:layout>
                <c:manualLayout>
                  <c:x val="6.5573770491803185E-2"/>
                  <c:y val="-9.259259259259258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DB-4CAA-A1FC-84C9CA35FBDA}"/>
                </c:ext>
              </c:extLst>
            </c:dLbl>
            <c:dLbl>
              <c:idx val="2"/>
              <c:layout>
                <c:manualLayout>
                  <c:x val="6.284153005464471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6DB-4CAA-A1FC-84C9CA35FBDA}"/>
                </c:ext>
              </c:extLst>
            </c:dLbl>
            <c:dLbl>
              <c:idx val="3"/>
              <c:layout>
                <c:manualLayout>
                  <c:x val="-9.5628415300546443E-2"/>
                  <c:y val="-4.629629629629671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6DB-4CAA-A1FC-84C9CA35FBDA}"/>
                </c:ext>
              </c:extLst>
            </c:dLbl>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'Employee Info'!$J$93:$J$96</c:f>
              <c:strCache>
                <c:ptCount val="4"/>
                <c:pt idx="0">
                  <c:v>African American Female</c:v>
                </c:pt>
                <c:pt idx="1">
                  <c:v>African American Male</c:v>
                </c:pt>
                <c:pt idx="2">
                  <c:v>White Female</c:v>
                </c:pt>
                <c:pt idx="3">
                  <c:v>White Male</c:v>
                </c:pt>
              </c:strCache>
            </c:strRef>
          </c:cat>
          <c:val>
            <c:numRef>
              <c:f>'Employee Info'!$O$93:$O$96</c:f>
              <c:numCache>
                <c:formatCode>General</c:formatCode>
                <c:ptCount val="4"/>
                <c:pt idx="0">
                  <c:v>1</c:v>
                </c:pt>
                <c:pt idx="1">
                  <c:v>2</c:v>
                </c:pt>
                <c:pt idx="2">
                  <c:v>1</c:v>
                </c:pt>
                <c:pt idx="3">
                  <c:v>7</c:v>
                </c:pt>
              </c:numCache>
            </c:numRef>
          </c:val>
          <c:extLst>
            <c:ext xmlns:c16="http://schemas.microsoft.com/office/drawing/2014/chart" uri="{C3380CC4-5D6E-409C-BE32-E72D297353CC}">
              <c16:uniqueId val="{00000008-C6DB-4CAA-A1FC-84C9CA35FBD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C6DB-4CAA-A1FC-84C9CA35FB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C6DB-4CAA-A1FC-84C9CA35FB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C6DB-4CAA-A1FC-84C9CA35FB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C6DB-4CAA-A1FC-84C9CA35FB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2-C6DB-4CAA-A1FC-84C9CA35FBDA}"/>
              </c:ext>
            </c:extLst>
          </c:dPt>
          <c:dLbls>
            <c:delete val="1"/>
          </c:dLbls>
          <c:cat>
            <c:strRef>
              <c:f>'Employee Info'!$J$93:$J$96</c:f>
              <c:strCache>
                <c:ptCount val="4"/>
                <c:pt idx="0">
                  <c:v>African American Female</c:v>
                </c:pt>
                <c:pt idx="1">
                  <c:v>African American Male</c:v>
                </c:pt>
                <c:pt idx="2">
                  <c:v>White Female</c:v>
                </c:pt>
                <c:pt idx="3">
                  <c:v>White Male</c:v>
                </c:pt>
              </c:strCache>
            </c:strRef>
          </c:cat>
          <c:val>
            <c:numRef>
              <c:f>'Employee Info'!$N$92:$N$96</c:f>
              <c:numCache>
                <c:formatCode>0.00%</c:formatCode>
                <c:ptCount val="5"/>
                <c:pt idx="1">
                  <c:v>0.125</c:v>
                </c:pt>
                <c:pt idx="2">
                  <c:v>0.25</c:v>
                </c:pt>
                <c:pt idx="3">
                  <c:v>0</c:v>
                </c:pt>
                <c:pt idx="4">
                  <c:v>0.625</c:v>
                </c:pt>
              </c:numCache>
            </c:numRef>
          </c:val>
          <c:extLst>
            <c:ext xmlns:c16="http://schemas.microsoft.com/office/drawing/2014/chart" uri="{C3380CC4-5D6E-409C-BE32-E72D297353CC}">
              <c16:uniqueId val="{00000013-C6DB-4CAA-A1FC-84C9CA35FBDA}"/>
            </c:ext>
          </c:extLst>
        </c:ser>
        <c:dLbls>
          <c:dLblPos val="outEnd"/>
          <c:showLegendKey val="0"/>
          <c:showVal val="1"/>
          <c:showCatName val="0"/>
          <c:showSerName val="0"/>
          <c:showPercent val="0"/>
          <c:showBubbleSize val="0"/>
          <c:showLeaderLines val="1"/>
        </c:dLbls>
        <c:firstSliceAng val="45"/>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70342263555084"/>
          <c:y val="8.8282652513739651E-2"/>
          <c:w val="0.5783032050571143"/>
          <c:h val="0.79396876495410451"/>
        </c:manualLayout>
      </c:layout>
      <c:pieChart>
        <c:varyColors val="1"/>
        <c:ser>
          <c:idx val="0"/>
          <c:order val="0"/>
          <c:tx>
            <c:strRef>
              <c:f>'FY22 Projection'!$T$10</c:f>
              <c:strCache>
                <c:ptCount val="1"/>
                <c:pt idx="0">
                  <c:v>FY 2022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B98-477C-8D78-05947147E87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B98-477C-8D78-05947147E87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B98-477C-8D78-05947147E87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B98-477C-8D78-05947147E87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B98-477C-8D78-05947147E87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B98-477C-8D78-05947147E87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B98-477C-8D78-05947147E87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B98-477C-8D78-05947147E870}"/>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98-477C-8D78-05947147E870}"/>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98-477C-8D78-05947147E870}"/>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98-477C-8D78-05947147E870}"/>
                </c:ext>
              </c:extLst>
            </c:dLbl>
            <c:dLbl>
              <c:idx val="3"/>
              <c:layout>
                <c:manualLayout>
                  <c:x val="1.1065006915629323E-2"/>
                  <c:y val="-8.2987551867220923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0B98-477C-8D78-05947147E870}"/>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B98-477C-8D78-05947147E870}"/>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B98-477C-8D78-05947147E870}"/>
                </c:ext>
              </c:extLst>
            </c:dLbl>
            <c:dLbl>
              <c:idx val="6"/>
              <c:layout>
                <c:manualLayout>
                  <c:x val="1.1065006915629347E-2"/>
                  <c:y val="2.766251728907320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0B98-477C-8D78-05947147E870}"/>
                </c:ext>
              </c:extLst>
            </c:dLbl>
            <c:dLbl>
              <c:idx val="7"/>
              <c:layout>
                <c:manualLayout>
                  <c:x val="-1.1065006915629347E-2"/>
                  <c:y val="-5.809128630705404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0B98-477C-8D78-05947147E870}"/>
                </c:ext>
              </c:extLst>
            </c:dLbl>
            <c:numFmt formatCode="0.0%" sourceLinked="0"/>
            <c:spPr>
              <a:noFill/>
              <a:ln>
                <a:noFill/>
              </a:ln>
              <a:effectLst/>
            </c:sp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'FY22 Projection'!$L$11:$L$18</c:f>
              <c:strCache>
                <c:ptCount val="8"/>
                <c:pt idx="0">
                  <c:v>Tuition and Fees</c:v>
                </c:pt>
                <c:pt idx="1">
                  <c:v>Scholarships, Contracts and Grants</c:v>
                </c:pt>
                <c:pt idx="2">
                  <c:v>Sales and Service</c:v>
                </c:pt>
                <c:pt idx="3">
                  <c:v>Other</c:v>
                </c:pt>
                <c:pt idx="4">
                  <c:v>State Appropriations</c:v>
                </c:pt>
                <c:pt idx="5">
                  <c:v>Gifts and Grants</c:v>
                </c:pt>
                <c:pt idx="6">
                  <c:v>Local Appropriations</c:v>
                </c:pt>
                <c:pt idx="7">
                  <c:v>Investment Income</c:v>
                </c:pt>
              </c:strCache>
            </c:strRef>
          </c:cat>
          <c:val>
            <c:numRef>
              <c:f>'FY22 Projection'!$T$11:$T$18</c:f>
              <c:numCache>
                <c:formatCode>_(* #,##0_);_(* \(#,##0\);_(* "-"??_);_(@_)</c:formatCode>
                <c:ptCount val="8"/>
                <c:pt idx="0">
                  <c:v>137402851.81922722</c:v>
                </c:pt>
                <c:pt idx="1">
                  <c:v>21408356.174092107</c:v>
                </c:pt>
                <c:pt idx="2">
                  <c:v>26683692.673069004</c:v>
                </c:pt>
                <c:pt idx="3">
                  <c:v>2149373.0559536037</c:v>
                </c:pt>
                <c:pt idx="4">
                  <c:v>19336981</c:v>
                </c:pt>
                <c:pt idx="5">
                  <c:v>50019240.773343481</c:v>
                </c:pt>
                <c:pt idx="6">
                  <c:v>1578022.2000746294</c:v>
                </c:pt>
                <c:pt idx="7">
                  <c:v>1047691.3042399355</c:v>
                </c:pt>
              </c:numCache>
            </c:numRef>
          </c:val>
          <c:extLst>
            <c:ext xmlns:c16="http://schemas.microsoft.com/office/drawing/2014/chart" uri="{C3380CC4-5D6E-409C-BE32-E72D297353CC}">
              <c16:uniqueId val="{00000010-0B98-477C-8D78-05947147E870}"/>
            </c:ext>
          </c:extLst>
        </c:ser>
        <c:dLbls>
          <c:dLblPos val="outEnd"/>
          <c:showLegendKey val="0"/>
          <c:showVal val="0"/>
          <c:showCatName val="0"/>
          <c:showSerName val="0"/>
          <c:showPercent val="1"/>
          <c:showBubbleSize val="0"/>
          <c:showLeaderLines val="1"/>
        </c:dLbls>
        <c:firstSliceAng val="230"/>
      </c:pieChart>
      <c:spPr>
        <a:noFill/>
        <a:ln>
          <a:noFill/>
        </a:ln>
        <a:effectLst/>
      </c:spPr>
    </c:plotArea>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0"/>
          <c:showCatName val="1"/>
          <c:showSerName val="0"/>
          <c:showPercent val="0"/>
          <c:showBubbleSize val="0"/>
          <c:showLeaderLines val="0"/>
        </c:dLbls>
        <c:firstSliceAng val="23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670342263555084"/>
          <c:y val="8.8282652513739651E-2"/>
          <c:w val="0.5783032050571143"/>
          <c:h val="0.79396876495410451"/>
        </c:manualLayout>
      </c:layout>
      <c:pieChart>
        <c:varyColors val="1"/>
        <c:ser>
          <c:idx val="0"/>
          <c:order val="0"/>
          <c:tx>
            <c:strRef>
              <c:f>'FY22 Projection'!$M$91</c:f>
              <c:strCache>
                <c:ptCount val="1"/>
                <c:pt idx="0">
                  <c:v>FY 2022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0C8-4E41-BC22-EFB284F1E94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0C8-4E41-BC22-EFB284F1E94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0C8-4E41-BC22-EFB284F1E94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0C8-4E41-BC22-EFB284F1E94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0C8-4E41-BC22-EFB284F1E94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0C8-4E41-BC22-EFB284F1E942}"/>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0C8-4E41-BC22-EFB284F1E942}"/>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0C8-4E41-BC22-EFB284F1E942}"/>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0C8-4E41-BC22-EFB284F1E942}"/>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A0C8-4E41-BC22-EFB284F1E94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0C8-4E41-BC22-EFB284F1E942}"/>
                </c:ext>
              </c:extLst>
            </c:dLbl>
            <c:dLbl>
              <c:idx val="1"/>
              <c:layout>
                <c:manualLayout>
                  <c:x val="3.9028422473416591E-2"/>
                  <c:y val="-4.5197740112994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0C8-4E41-BC22-EFB284F1E94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0C8-4E41-BC22-EFB284F1E94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0C8-4E41-BC22-EFB284F1E94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0C8-4E41-BC22-EFB284F1E94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0C8-4E41-BC22-EFB284F1E942}"/>
                </c:ext>
              </c:extLst>
            </c:dLbl>
            <c:dLbl>
              <c:idx val="6"/>
              <c:layout>
                <c:manualLayout>
                  <c:x val="-4.1212121212121228E-2"/>
                  <c:y val="4.627621113521330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A0C8-4E41-BC22-EFB284F1E942}"/>
                </c:ext>
              </c:extLst>
            </c:dLbl>
            <c:dLbl>
              <c:idx val="7"/>
              <c:layout>
                <c:manualLayout>
                  <c:x val="-5.8181818181818182E-2"/>
                  <c:y val="4.91684743311641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A0C8-4E41-BC22-EFB284F1E942}"/>
                </c:ext>
              </c:extLst>
            </c:dLbl>
            <c:dLbl>
              <c:idx val="8"/>
              <c:layout>
                <c:manualLayout>
                  <c:x val="-7.2727272727272727E-3"/>
                  <c:y val="-2.892263195950831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A0C8-4E41-BC22-EFB284F1E942}"/>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0C8-4E41-BC22-EFB284F1E942}"/>
                </c:ext>
              </c:extLst>
            </c:dLbl>
            <c:spPr>
              <a:noFill/>
              <a:ln>
                <a:noFill/>
              </a:ln>
              <a:effectLst/>
            </c:spPr>
            <c:dLblPos val="outEnd"/>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'FY22 Projection'!$L$92:$L$101</c:f>
              <c:strCache>
                <c:ptCount val="10"/>
                <c:pt idx="0">
                  <c:v>Instruction and Research</c:v>
                </c:pt>
                <c:pt idx="1">
                  <c:v>Public Service</c:v>
                </c:pt>
                <c:pt idx="2">
                  <c:v>Academic Support</c:v>
                </c:pt>
                <c:pt idx="3">
                  <c:v>Student Services</c:v>
                </c:pt>
                <c:pt idx="4">
                  <c:v>Institutional Support</c:v>
                </c:pt>
                <c:pt idx="5">
                  <c:v>Plant Operation</c:v>
                </c:pt>
                <c:pt idx="6">
                  <c:v>Scholarships</c:v>
                </c:pt>
                <c:pt idx="7">
                  <c:v>Auxiliary</c:v>
                </c:pt>
                <c:pt idx="8">
                  <c:v>Non-Operating</c:v>
                </c:pt>
                <c:pt idx="9">
                  <c:v>Depreciation</c:v>
                </c:pt>
              </c:strCache>
            </c:strRef>
          </c:cat>
          <c:val>
            <c:numRef>
              <c:f>'FY22 Projection'!$M$92:$M$101</c:f>
              <c:numCache>
                <c:formatCode>_(* #,##0_);_(* \(#,##0\);_(* "-"??_);_(@_)</c:formatCode>
                <c:ptCount val="10"/>
                <c:pt idx="0">
                  <c:v>84885121.424189121</c:v>
                </c:pt>
                <c:pt idx="1">
                  <c:v>13161100.370413737</c:v>
                </c:pt>
                <c:pt idx="2">
                  <c:v>13410649.644378319</c:v>
                </c:pt>
                <c:pt idx="3">
                  <c:v>36822731.496724047</c:v>
                </c:pt>
                <c:pt idx="4">
                  <c:v>18065607.038107689</c:v>
                </c:pt>
                <c:pt idx="5">
                  <c:v>27006077.505599663</c:v>
                </c:pt>
                <c:pt idx="6">
                  <c:v>19302747.027016226</c:v>
                </c:pt>
                <c:pt idx="7">
                  <c:v>16789488.493571192</c:v>
                </c:pt>
                <c:pt idx="8">
                  <c:v>7348000</c:v>
                </c:pt>
                <c:pt idx="9">
                  <c:v>20160000</c:v>
                </c:pt>
              </c:numCache>
            </c:numRef>
          </c:val>
          <c:extLst>
            <c:ext xmlns:c16="http://schemas.microsoft.com/office/drawing/2014/chart" uri="{C3380CC4-5D6E-409C-BE32-E72D297353CC}">
              <c16:uniqueId val="{00000014-A0C8-4E41-BC22-EFB284F1E942}"/>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r>
              <a:rPr lang="en-US" dirty="0">
                <a:solidFill>
                  <a:schemeClr val="bg2">
                    <a:lumMod val="25000"/>
                  </a:schemeClr>
                </a:solidFill>
                <a:latin typeface="Helvetica" panose="020B0604020202020204" pitchFamily="34" charset="0"/>
                <a:cs typeface="Helvetica" panose="020B0604020202020204" pitchFamily="34" charset="0"/>
              </a:rPr>
              <a:t>Applied, Admitted and Enrolled </a:t>
            </a:r>
          </a:p>
          <a:p>
            <a:pPr>
              <a:defRPr>
                <a:latin typeface="Helvetica" panose="020B0604020202020204" pitchFamily="34" charset="0"/>
                <a:cs typeface="Helvetica" panose="020B0604020202020204" pitchFamily="34" charset="0"/>
              </a:defRPr>
            </a:pPr>
            <a:r>
              <a:rPr lang="en-US" dirty="0">
                <a:solidFill>
                  <a:schemeClr val="bg2">
                    <a:lumMod val="25000"/>
                  </a:schemeClr>
                </a:solidFill>
                <a:latin typeface="Helvetica" panose="020B0604020202020204" pitchFamily="34" charset="0"/>
                <a:cs typeface="Helvetica" panose="020B0604020202020204" pitchFamily="34" charset="0"/>
              </a:rPr>
              <a:t>Freshmen and Transfers</a:t>
            </a:r>
          </a:p>
        </c:rich>
      </c:tx>
      <c:layout>
        <c:manualLayout>
          <c:xMode val="edge"/>
          <c:yMode val="edge"/>
          <c:x val="0.33927222412415842"/>
          <c:y val="4.6267805335824941E-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4.4262333450356919E-2"/>
          <c:y val="0.15620400961105269"/>
          <c:w val="0.89474500569899174"/>
          <c:h val="0.65634136384808128"/>
        </c:manualLayout>
      </c:layout>
      <c:lineChart>
        <c:grouping val="standard"/>
        <c:varyColors val="0"/>
        <c:ser>
          <c:idx val="0"/>
          <c:order val="0"/>
          <c:tx>
            <c:strRef>
              <c:f>'Enrollment Trends'!$B$35:$G$35</c:f>
              <c:strCache>
                <c:ptCount val="6"/>
                <c:pt idx="0">
                  <c:v>Applied</c:v>
                </c:pt>
              </c:strCache>
            </c:strRef>
          </c:tx>
          <c:spPr>
            <a:ln w="31750" cap="rnd">
              <a:solidFill>
                <a:srgbClr val="96CCCC"/>
              </a:solidFill>
              <a:round/>
            </a:ln>
            <a:effectLst/>
          </c:spPr>
          <c:marker>
            <c:symbol val="none"/>
          </c:marker>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'Enrollment Trends'!$Q$34:$S$34</c:f>
              <c:strCache>
                <c:ptCount val="3"/>
                <c:pt idx="0">
                  <c:v>Fall 2019</c:v>
                </c:pt>
                <c:pt idx="1">
                  <c:v>Fall 2020</c:v>
                </c:pt>
                <c:pt idx="2">
                  <c:v>Fall 2021</c:v>
                </c:pt>
              </c:strCache>
            </c:strRef>
          </c:cat>
          <c:val>
            <c:numRef>
              <c:f>'Enrollment Trends'!$Q$35:$S$35</c:f>
              <c:numCache>
                <c:formatCode>_(* #,##0_);_(* \(#,##0\);_(* "-"??_);_(@_)</c:formatCode>
                <c:ptCount val="3"/>
                <c:pt idx="0">
                  <c:v>18127</c:v>
                </c:pt>
                <c:pt idx="1">
                  <c:v>17122</c:v>
                </c:pt>
                <c:pt idx="2">
                  <c:v>18692</c:v>
                </c:pt>
              </c:numCache>
            </c:numRef>
          </c:val>
          <c:smooth val="0"/>
          <c:extLst>
            <c:ext xmlns:c16="http://schemas.microsoft.com/office/drawing/2014/chart" uri="{C3380CC4-5D6E-409C-BE32-E72D297353CC}">
              <c16:uniqueId val="{00000000-A4C6-44BE-90C2-DA04258874D3}"/>
            </c:ext>
          </c:extLst>
        </c:ser>
        <c:ser>
          <c:idx val="1"/>
          <c:order val="1"/>
          <c:tx>
            <c:strRef>
              <c:f>'Enrollment Trends'!$B$36:$G$36</c:f>
              <c:strCache>
                <c:ptCount val="6"/>
                <c:pt idx="0">
                  <c:v>Admitted</c:v>
                </c:pt>
              </c:strCache>
            </c:strRef>
          </c:tx>
          <c:spPr>
            <a:ln w="31750" cap="rnd">
              <a:solidFill>
                <a:schemeClr val="accent4">
                  <a:lumMod val="50000"/>
                </a:schemeClr>
              </a:solidFill>
              <a:round/>
            </a:ln>
            <a:effectLst/>
          </c:spPr>
          <c:marker>
            <c:symbol val="none"/>
          </c:marker>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cat>
            <c:strRef>
              <c:f>'Enrollment Trends'!$Q$34:$S$34</c:f>
              <c:strCache>
                <c:ptCount val="3"/>
                <c:pt idx="0">
                  <c:v>Fall 2019</c:v>
                </c:pt>
                <c:pt idx="1">
                  <c:v>Fall 2020</c:v>
                </c:pt>
                <c:pt idx="2">
                  <c:v>Fall 2021</c:v>
                </c:pt>
              </c:strCache>
            </c:strRef>
          </c:cat>
          <c:val>
            <c:numRef>
              <c:f>'Enrollment Trends'!$Q$36:$S$36</c:f>
              <c:numCache>
                <c:formatCode>_(* #,##0_);_(* \(#,##0\);_(* "-"??_);_(@_)</c:formatCode>
                <c:ptCount val="3"/>
                <c:pt idx="0">
                  <c:v>12520</c:v>
                </c:pt>
                <c:pt idx="1">
                  <c:v>12043</c:v>
                </c:pt>
                <c:pt idx="2">
                  <c:v>14497</c:v>
                </c:pt>
              </c:numCache>
            </c:numRef>
          </c:val>
          <c:smooth val="0"/>
          <c:extLst>
            <c:ext xmlns:c16="http://schemas.microsoft.com/office/drawing/2014/chart" uri="{C3380CC4-5D6E-409C-BE32-E72D297353CC}">
              <c16:uniqueId val="{00000001-A4C6-44BE-90C2-DA04258874D3}"/>
            </c:ext>
          </c:extLst>
        </c:ser>
        <c:ser>
          <c:idx val="2"/>
          <c:order val="2"/>
          <c:tx>
            <c:strRef>
              <c:f>'Enrollment Trends'!$B$37:$G$37</c:f>
              <c:strCache>
                <c:ptCount val="6"/>
                <c:pt idx="0">
                  <c:v>Enrolled</c:v>
                </c:pt>
              </c:strCache>
            </c:strRef>
          </c:tx>
          <c:spPr>
            <a:ln w="31750" cap="rnd">
              <a:solidFill>
                <a:schemeClr val="accent3"/>
              </a:solidFill>
              <a:round/>
            </a:ln>
            <a:effectLst/>
          </c:spPr>
          <c:marker>
            <c:symbol val="none"/>
          </c:marker>
          <c:dLbls>
            <c:dLbl>
              <c:idx val="0"/>
              <c:layout>
                <c:manualLayout>
                  <c:x val="-2.3910095477195786E-2"/>
                  <c:y val="-3.7630671281861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C6-44BE-90C2-DA04258874D3}"/>
                </c:ext>
              </c:extLst>
            </c:dLbl>
            <c:dLbl>
              <c:idx val="1"/>
              <c:layout>
                <c:manualLayout>
                  <c:x val="-2.0286907071398772E-2"/>
                  <c:y val="-1.9454763662087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C6-44BE-90C2-DA04258874D3}"/>
                </c:ext>
              </c:extLst>
            </c:dLbl>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lumMod val="85000"/>
                        <a:lumOff val="15000"/>
                      </a:schemeClr>
                    </a:solidFill>
                    <a:latin typeface="Helvetica" panose="020B0604020202020204" pitchFamily="34" charset="0"/>
                    <a:ea typeface="+mn-ea"/>
                    <a:cs typeface="Helvetica"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'Enrollment Trends'!$Q$34:$S$34</c:f>
              <c:strCache>
                <c:ptCount val="3"/>
                <c:pt idx="0">
                  <c:v>Fall 2019</c:v>
                </c:pt>
                <c:pt idx="1">
                  <c:v>Fall 2020</c:v>
                </c:pt>
                <c:pt idx="2">
                  <c:v>Fall 2021</c:v>
                </c:pt>
              </c:strCache>
            </c:strRef>
          </c:cat>
          <c:val>
            <c:numRef>
              <c:f>'Enrollment Trends'!$Q$37:$S$37</c:f>
              <c:numCache>
                <c:formatCode>_(* #,##0_);_(* \(#,##0\);_(* "-"??_);_(@_)</c:formatCode>
                <c:ptCount val="3"/>
                <c:pt idx="0">
                  <c:v>3210</c:v>
                </c:pt>
                <c:pt idx="1">
                  <c:v>2922</c:v>
                </c:pt>
                <c:pt idx="2">
                  <c:v>3484</c:v>
                </c:pt>
              </c:numCache>
            </c:numRef>
          </c:val>
          <c:smooth val="0"/>
          <c:extLst>
            <c:ext xmlns:c16="http://schemas.microsoft.com/office/drawing/2014/chart" uri="{C3380CC4-5D6E-409C-BE32-E72D297353CC}">
              <c16:uniqueId val="{00000004-A4C6-44BE-90C2-DA04258874D3}"/>
            </c:ext>
          </c:extLst>
        </c:ser>
        <c:dLbls>
          <c:dLblPos val="t"/>
          <c:showLegendKey val="0"/>
          <c:showVal val="1"/>
          <c:showCatName val="0"/>
          <c:showSerName val="0"/>
          <c:showPercent val="0"/>
          <c:showBubbleSize val="0"/>
        </c:dLbls>
        <c:smooth val="0"/>
        <c:axId val="529456936"/>
        <c:axId val="529457328"/>
      </c:lineChart>
      <c:catAx>
        <c:axId val="529456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en-US"/>
          </a:p>
        </c:txPr>
        <c:crossAx val="529457328"/>
        <c:crosses val="autoZero"/>
        <c:auto val="1"/>
        <c:lblAlgn val="ctr"/>
        <c:lblOffset val="100"/>
        <c:noMultiLvlLbl val="0"/>
      </c:catAx>
      <c:valAx>
        <c:axId val="529457328"/>
        <c:scaling>
          <c:orientation val="minMax"/>
        </c:scaling>
        <c:delete val="0"/>
        <c:axPos val="l"/>
        <c:majorGridlines>
          <c:spPr>
            <a:ln w="12700" cap="flat" cmpd="sng" algn="ctr">
              <a:solidFill>
                <a:schemeClr val="bg1">
                  <a:lumMod val="7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crossAx val="529456936"/>
        <c:crosses val="autoZero"/>
        <c:crossBetween val="between"/>
      </c:valAx>
      <c:spPr>
        <a:noFill/>
        <a:ln>
          <a:noFill/>
        </a:ln>
        <a:effectLst/>
      </c:spPr>
    </c:plotArea>
    <c:legend>
      <c:legendPos val="b"/>
      <c:layout>
        <c:manualLayout>
          <c:xMode val="edge"/>
          <c:yMode val="edge"/>
          <c:x val="0.24098959083178054"/>
          <c:y val="0.89713274441569257"/>
          <c:w val="0.5861279981585017"/>
          <c:h val="7.588581966203096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a:latin typeface="Times New Roman" panose="02020603050405020304" pitchFamily="18" charset="0"/>
                <a:cs typeface="Times New Roman" panose="02020603050405020304" pitchFamily="18" charset="0"/>
              </a:rPr>
              <a:t>Student Enrollment by ETHNICITY </a:t>
            </a:r>
          </a:p>
          <a:p>
            <a:pPr>
              <a:defRPr>
                <a:latin typeface="Times New Roman" panose="02020603050405020304" pitchFamily="18" charset="0"/>
                <a:cs typeface="Times New Roman" panose="02020603050405020304" pitchFamily="18" charset="0"/>
              </a:defRPr>
            </a:pPr>
            <a:r>
              <a:rPr lang="en-US" sz="1400">
                <a:latin typeface="Times New Roman" panose="02020603050405020304" pitchFamily="18" charset="0"/>
                <a:cs typeface="Times New Roman" panose="02020603050405020304" pitchFamily="18" charset="0"/>
              </a:rPr>
              <a:t>Fall 2021</a:t>
            </a:r>
          </a:p>
        </c:rich>
      </c:tx>
      <c:layout>
        <c:manualLayout>
          <c:xMode val="edge"/>
          <c:yMode val="edge"/>
          <c:x val="0.27220334929749784"/>
          <c:y val="1.0695914275471048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3005980077536525"/>
          <c:y val="0.17879277678138181"/>
          <c:w val="0.98438070651004694"/>
          <c:h val="0.73166952404628249"/>
        </c:manualLayout>
      </c:layout>
      <c:pieChart>
        <c:varyColors val="1"/>
        <c:ser>
          <c:idx val="0"/>
          <c:order val="0"/>
          <c:tx>
            <c:strRef>
              <c:f>'Minority Student'!$A$61</c:f>
              <c:strCache>
                <c:ptCount val="1"/>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A2-447F-B262-424463FC24B8}"/>
              </c:ext>
            </c:extLst>
          </c:dPt>
          <c:dPt>
            <c:idx val="1"/>
            <c:bubble3D val="0"/>
            <c:spPr>
              <a:solidFill>
                <a:schemeClr val="bg2">
                  <a:lumMod val="2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A2-447F-B262-424463FC24B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A2-447F-B262-424463FC24B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A2-447F-B262-424463FC24B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A2-447F-B262-424463FC24B8}"/>
              </c:ext>
            </c:extLst>
          </c:dPt>
          <c:dPt>
            <c:idx val="5"/>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BA2-447F-B262-424463FC24B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BA2-447F-B262-424463FC24B8}"/>
              </c:ext>
            </c:extLst>
          </c:dPt>
          <c:dPt>
            <c:idx val="7"/>
            <c:bubble3D val="0"/>
            <c:spPr>
              <a:solidFill>
                <a:schemeClr val="accent5">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BA2-447F-B262-424463FC24B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BA2-447F-B262-424463FC24B8}"/>
              </c:ext>
            </c:extLst>
          </c:dPt>
          <c:dLbls>
            <c:dLbl>
              <c:idx val="0"/>
              <c:layout>
                <c:manualLayout>
                  <c:x val="7.3360833055581328E-3"/>
                  <c:y val="-2.45022970903522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BA2-447F-B262-424463FC24B8}"/>
                </c:ext>
              </c:extLst>
            </c:dLbl>
            <c:dLbl>
              <c:idx val="1"/>
              <c:layout>
                <c:manualLayout>
                  <c:x val="1.8779340408938507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2">
                          <a:lumMod val="2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BA2-447F-B262-424463FC24B8}"/>
                </c:ext>
              </c:extLst>
            </c:dLbl>
            <c:dLbl>
              <c:idx val="2"/>
              <c:layout>
                <c:manualLayout>
                  <c:x val="4.4016499833349605E-2"/>
                  <c:y val="9.596733027054611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BA2-447F-B262-424463FC24B8}"/>
                </c:ext>
              </c:extLst>
            </c:dLbl>
            <c:dLbl>
              <c:idx val="3"/>
              <c:layout>
                <c:manualLayout>
                  <c:x val="1.8779340408938621E-2"/>
                  <c:y val="4.0837161817253703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BA2-447F-B262-424463FC24B8}"/>
                </c:ext>
              </c:extLst>
            </c:dLbl>
            <c:dLbl>
              <c:idx val="4"/>
              <c:layout>
                <c:manualLayout>
                  <c:x val="3.1298900681564365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8BA2-447F-B262-424463FC24B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7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B-8BA2-447F-B262-424463FC24B8}"/>
                </c:ext>
              </c:extLst>
            </c:dLbl>
            <c:dLbl>
              <c:idx val="6"/>
              <c:layout>
                <c:manualLayout>
                  <c:x val="-0.11921135371532185"/>
                  <c:y val="-6.73813169984686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8BA2-447F-B262-424463FC24B8}"/>
                </c:ext>
              </c:extLst>
            </c:dLbl>
            <c:dLbl>
              <c:idx val="7"/>
              <c:layout>
                <c:manualLayout>
                  <c:x val="-9.1701041319478347E-3"/>
                  <c:y val="-7.759060745278205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7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8BA2-447F-B262-424463FC24B8}"/>
                </c:ext>
              </c:extLst>
            </c:dLbl>
            <c:dLbl>
              <c:idx val="8"/>
              <c:layout>
                <c:manualLayout>
                  <c:x val="7.8862895534751246E-2"/>
                  <c:y val="-3.675344563552833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8BA2-447F-B262-424463FC24B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1"/>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'Minority Student'!$A$62:$A$70</c:f>
              <c:strCache>
                <c:ptCount val="9"/>
                <c:pt idx="0">
                  <c:v>Hispanic/Latino</c:v>
                </c:pt>
                <c:pt idx="1">
                  <c:v>American Indian/Alaskan Native</c:v>
                </c:pt>
                <c:pt idx="2">
                  <c:v>Asian</c:v>
                </c:pt>
                <c:pt idx="3">
                  <c:v>Black/African American</c:v>
                </c:pt>
                <c:pt idx="4">
                  <c:v>Native Hawaiian/Pacific Islander</c:v>
                </c:pt>
                <c:pt idx="5">
                  <c:v>White</c:v>
                </c:pt>
                <c:pt idx="6">
                  <c:v>Two or More Races</c:v>
                </c:pt>
                <c:pt idx="7">
                  <c:v>Non-Resident Alien (International)</c:v>
                </c:pt>
                <c:pt idx="8">
                  <c:v>No Response</c:v>
                </c:pt>
              </c:strCache>
            </c:strRef>
          </c:cat>
          <c:val>
            <c:numRef>
              <c:f>'Minority Student'!$BX$62:$BX$70</c:f>
              <c:numCache>
                <c:formatCode>General</c:formatCode>
                <c:ptCount val="9"/>
                <c:pt idx="0" formatCode="#,##0">
                  <c:v>630</c:v>
                </c:pt>
                <c:pt idx="1">
                  <c:v>41</c:v>
                </c:pt>
                <c:pt idx="2" formatCode="#,##0">
                  <c:v>119</c:v>
                </c:pt>
                <c:pt idx="3" formatCode="#,##0">
                  <c:v>1698</c:v>
                </c:pt>
                <c:pt idx="4" formatCode="#,##0">
                  <c:v>14</c:v>
                </c:pt>
                <c:pt idx="5" formatCode="#,##0">
                  <c:v>7095</c:v>
                </c:pt>
                <c:pt idx="6">
                  <c:v>419</c:v>
                </c:pt>
                <c:pt idx="7">
                  <c:v>121</c:v>
                </c:pt>
                <c:pt idx="8" formatCode="#,##0">
                  <c:v>336</c:v>
                </c:pt>
              </c:numCache>
            </c:numRef>
          </c:val>
          <c:extLst>
            <c:ext xmlns:c16="http://schemas.microsoft.com/office/drawing/2014/chart" uri="{C3380CC4-5D6E-409C-BE32-E72D297353CC}">
              <c16:uniqueId val="{00000012-8BA2-447F-B262-424463FC24B8}"/>
            </c:ext>
          </c:extLst>
        </c:ser>
        <c:ser>
          <c:idx val="1"/>
          <c:order val="1"/>
          <c:tx>
            <c:strRef>
              <c:f>'Minority Student'!$BX$60</c:f>
              <c:strCache>
                <c:ptCount val="1"/>
                <c:pt idx="0">
                  <c:v>2021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8BA2-447F-B262-424463FC24B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8BA2-447F-B262-424463FC24B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8BA2-447F-B262-424463FC24B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8BA2-447F-B262-424463FC24B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8BA2-447F-B262-424463FC24B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8BA2-447F-B262-424463FC24B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8BA2-447F-B262-424463FC24B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2-8BA2-447F-B262-424463FC24B8}"/>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4-8BA2-447F-B262-424463FC24B8}"/>
              </c:ext>
            </c:extLst>
          </c:dPt>
          <c:dLbls>
            <c:dLbl>
              <c:idx val="0"/>
              <c:spPr>
                <a:solidFill>
                  <a:schemeClr val="lt1"/>
                </a:solidFill>
                <a:ln>
                  <a:solidFill>
                    <a:schemeClr val="accent1"/>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8BA2-447F-B262-424463FC24B8}"/>
                </c:ext>
              </c:extLst>
            </c:dLbl>
            <c:dLbl>
              <c:idx val="1"/>
              <c:spPr>
                <a:solidFill>
                  <a:schemeClr val="lt1"/>
                </a:solidFill>
                <a:ln>
                  <a:solidFill>
                    <a:schemeClr val="accent2"/>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8BA2-447F-B262-424463FC24B8}"/>
                </c:ext>
              </c:extLst>
            </c:dLbl>
            <c:dLbl>
              <c:idx val="2"/>
              <c:spPr>
                <a:solidFill>
                  <a:schemeClr val="lt1"/>
                </a:solidFill>
                <a:ln>
                  <a:solidFill>
                    <a:schemeClr val="accent3"/>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8BA2-447F-B262-424463FC24B8}"/>
                </c:ext>
              </c:extLst>
            </c:dLbl>
            <c:dLbl>
              <c:idx val="3"/>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8BA2-447F-B262-424463FC24B8}"/>
                </c:ext>
              </c:extLst>
            </c:dLbl>
            <c:dLbl>
              <c:idx val="4"/>
              <c:spPr>
                <a:solidFill>
                  <a:sysClr val="window" lastClr="FFFFFF"/>
                </a:solidFill>
                <a:ln>
                  <a:solidFill>
                    <a:srgbClr val="58B6C0"/>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8BA2-447F-B262-424463FC24B8}"/>
                </c:ext>
              </c:extLst>
            </c:dLbl>
            <c:dLbl>
              <c:idx val="5"/>
              <c:spPr>
                <a:solidFill>
                  <a:sysClr val="window" lastClr="FFFFFF"/>
                </a:solidFill>
                <a:ln>
                  <a:solidFill>
                    <a:srgbClr val="58B6C0"/>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E-8BA2-447F-B262-424463FC24B8}"/>
                </c:ext>
              </c:extLst>
            </c:dLbl>
            <c:dLbl>
              <c:idx val="6"/>
              <c:spPr>
                <a:solidFill>
                  <a:schemeClr val="lt1"/>
                </a:solidFill>
                <a:ln>
                  <a:solidFill>
                    <a:schemeClr val="accent1">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0-8BA2-447F-B262-424463FC24B8}"/>
                </c:ext>
              </c:extLst>
            </c:dLbl>
            <c:dLbl>
              <c:idx val="7"/>
              <c:spPr>
                <a:solidFill>
                  <a:schemeClr val="lt1"/>
                </a:solidFill>
                <a:ln>
                  <a:solidFill>
                    <a:schemeClr val="accent2">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2-8BA2-447F-B262-424463FC24B8}"/>
                </c:ext>
              </c:extLst>
            </c:dLbl>
            <c:dLbl>
              <c:idx val="8"/>
              <c:spPr>
                <a:solidFill>
                  <a:schemeClr val="lt1"/>
                </a:solidFill>
                <a:ln>
                  <a:solidFill>
                    <a:schemeClr val="accent3">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4-8BA2-447F-B262-424463FC24B8}"/>
                </c:ext>
              </c:extLst>
            </c:dLbl>
            <c:spPr>
              <a:solidFill>
                <a:sysClr val="window" lastClr="FFFFFF"/>
              </a:solidFill>
              <a:ln>
                <a:solidFill>
                  <a:srgbClr val="58B6C0"/>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'Minority Student'!$A$62:$A$70</c:f>
              <c:strCache>
                <c:ptCount val="9"/>
                <c:pt idx="0">
                  <c:v>Hispanic/Latino</c:v>
                </c:pt>
                <c:pt idx="1">
                  <c:v>American Indian/Alaskan Native</c:v>
                </c:pt>
                <c:pt idx="2">
                  <c:v>Asian</c:v>
                </c:pt>
                <c:pt idx="3">
                  <c:v>Black/African American</c:v>
                </c:pt>
                <c:pt idx="4">
                  <c:v>Native Hawaiian/Pacific Islander</c:v>
                </c:pt>
                <c:pt idx="5">
                  <c:v>White</c:v>
                </c:pt>
                <c:pt idx="6">
                  <c:v>Two or More Races</c:v>
                </c:pt>
                <c:pt idx="7">
                  <c:v>Non-Resident Alien (International)</c:v>
                </c:pt>
                <c:pt idx="8">
                  <c:v>No Response</c:v>
                </c:pt>
              </c:strCache>
            </c:strRef>
          </c:cat>
          <c:val>
            <c:numRef>
              <c:f>'Minority Student'!$BX$62:$BX$70</c:f>
              <c:numCache>
                <c:formatCode>General</c:formatCode>
                <c:ptCount val="9"/>
                <c:pt idx="0" formatCode="#,##0">
                  <c:v>630</c:v>
                </c:pt>
                <c:pt idx="1">
                  <c:v>41</c:v>
                </c:pt>
                <c:pt idx="2" formatCode="#,##0">
                  <c:v>119</c:v>
                </c:pt>
                <c:pt idx="3" formatCode="#,##0">
                  <c:v>1698</c:v>
                </c:pt>
                <c:pt idx="4" formatCode="#,##0">
                  <c:v>14</c:v>
                </c:pt>
                <c:pt idx="5" formatCode="#,##0">
                  <c:v>7095</c:v>
                </c:pt>
                <c:pt idx="6">
                  <c:v>419</c:v>
                </c:pt>
                <c:pt idx="7">
                  <c:v>121</c:v>
                </c:pt>
                <c:pt idx="8" formatCode="#,##0">
                  <c:v>336</c:v>
                </c:pt>
              </c:numCache>
            </c:numRef>
          </c:val>
          <c:extLst>
            <c:ext xmlns:c16="http://schemas.microsoft.com/office/drawing/2014/chart" uri="{C3380CC4-5D6E-409C-BE32-E72D297353CC}">
              <c16:uniqueId val="{00000025-8BA2-447F-B262-424463FC24B8}"/>
            </c:ext>
          </c:extLst>
        </c:ser>
        <c:dLbls>
          <c:dLblPos val="outEnd"/>
          <c:showLegendKey val="0"/>
          <c:showVal val="0"/>
          <c:showCatName val="0"/>
          <c:showSerName val="0"/>
          <c:showPercent val="1"/>
          <c:showBubbleSize val="0"/>
          <c:showLeaderLines val="1"/>
        </c:dLbls>
        <c:firstSliceAng val="6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r>
              <a:rPr lang="en-US" b="1" dirty="0">
                <a:solidFill>
                  <a:schemeClr val="bg2">
                    <a:lumMod val="25000"/>
                  </a:schemeClr>
                </a:solidFill>
              </a:rPr>
              <a:t>Fall 2021 Enrollment by College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7.3797709877005735E-2"/>
          <c:y val="0.10633328258970051"/>
          <c:w val="0.90793745256715164"/>
          <c:h val="0.70370665535354071"/>
        </c:manualLayout>
      </c:layout>
      <c:barChart>
        <c:barDir val="col"/>
        <c:grouping val="clustered"/>
        <c:varyColors val="0"/>
        <c:ser>
          <c:idx val="0"/>
          <c:order val="0"/>
          <c:tx>
            <c:strRef>
              <c:f>'Enrollment by college'!$B$100</c:f>
              <c:strCache>
                <c:ptCount val="1"/>
                <c:pt idx="0">
                  <c:v>Headcount = 10,473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by college'!$A$101:$A$106</c:f>
              <c:strCache>
                <c:ptCount val="5"/>
                <c:pt idx="0">
                  <c:v>College of Business Administration</c:v>
                </c:pt>
                <c:pt idx="1">
                  <c:v>College of Education and Social Sciences</c:v>
                </c:pt>
                <c:pt idx="2">
                  <c:v>College of Humanities and Fine Arts</c:v>
                </c:pt>
                <c:pt idx="3">
                  <c:v>College of Science</c:v>
                </c:pt>
                <c:pt idx="4">
                  <c:v>Honors College and Other</c:v>
                </c:pt>
              </c:strCache>
            </c:strRef>
          </c:cat>
          <c:val>
            <c:numRef>
              <c:f>'Enrollment by college'!$B$101:$B$106</c:f>
              <c:numCache>
                <c:formatCode>_(* #,##0_);_(* \(#,##0\);_(* "-"??_);_(@_)</c:formatCode>
                <c:ptCount val="5"/>
                <c:pt idx="0">
                  <c:v>2407</c:v>
                </c:pt>
                <c:pt idx="1">
                  <c:v>1452</c:v>
                </c:pt>
                <c:pt idx="2">
                  <c:v>1786</c:v>
                </c:pt>
                <c:pt idx="3">
                  <c:v>4291</c:v>
                </c:pt>
                <c:pt idx="4">
                  <c:v>537</c:v>
                </c:pt>
              </c:numCache>
            </c:numRef>
          </c:val>
          <c:extLst>
            <c:ext xmlns:c16="http://schemas.microsoft.com/office/drawing/2014/chart" uri="{C3380CC4-5D6E-409C-BE32-E72D297353CC}">
              <c16:uniqueId val="{00000000-2389-4B4F-A8E0-1056C743A072}"/>
            </c:ext>
          </c:extLst>
        </c:ser>
        <c:ser>
          <c:idx val="1"/>
          <c:order val="1"/>
          <c:tx>
            <c:strRef>
              <c:f>'Enrollment by college'!$C$100</c:f>
              <c:strCache>
                <c:ptCount val="1"/>
                <c:pt idx="0">
                  <c:v>FTE = 9,895</c:v>
                </c:pt>
              </c:strCache>
            </c:strRef>
          </c:tx>
          <c:spPr>
            <a:solidFill>
              <a:schemeClr val="accent2"/>
            </a:solidFill>
            <a:ln>
              <a:noFill/>
            </a:ln>
            <a:effectLst/>
          </c:spPr>
          <c:invertIfNegative val="0"/>
          <c:dLbls>
            <c:dLbl>
              <c:idx val="4"/>
              <c:layout>
                <c:manualLayout>
                  <c:x val="-4.5426391063998076E-3"/>
                  <c:y val="4.3712770198777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89-4B4F-A8E0-1056C743A07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by college'!$A$101:$A$106</c:f>
              <c:strCache>
                <c:ptCount val="5"/>
                <c:pt idx="0">
                  <c:v>College of Business Administration</c:v>
                </c:pt>
                <c:pt idx="1">
                  <c:v>College of Education and Social Sciences</c:v>
                </c:pt>
                <c:pt idx="2">
                  <c:v>College of Humanities and Fine Arts</c:v>
                </c:pt>
                <c:pt idx="3">
                  <c:v>College of Science</c:v>
                </c:pt>
                <c:pt idx="4">
                  <c:v>Honors College and Other</c:v>
                </c:pt>
              </c:strCache>
            </c:strRef>
          </c:cat>
          <c:val>
            <c:numRef>
              <c:f>'Enrollment by college'!$C$101:$C$106</c:f>
              <c:numCache>
                <c:formatCode>_(* #,##0_);_(* \(#,##0\);_(* "-"??_);_(@_)</c:formatCode>
                <c:ptCount val="5"/>
                <c:pt idx="0">
                  <c:v>1458</c:v>
                </c:pt>
                <c:pt idx="1">
                  <c:v>1241</c:v>
                </c:pt>
                <c:pt idx="2">
                  <c:v>3218</c:v>
                </c:pt>
                <c:pt idx="3">
                  <c:v>3714</c:v>
                </c:pt>
                <c:pt idx="4">
                  <c:v>264</c:v>
                </c:pt>
              </c:numCache>
            </c:numRef>
          </c:val>
          <c:extLst>
            <c:ext xmlns:c16="http://schemas.microsoft.com/office/drawing/2014/chart" uri="{C3380CC4-5D6E-409C-BE32-E72D297353CC}">
              <c16:uniqueId val="{00000001-2389-4B4F-A8E0-1056C743A072}"/>
            </c:ext>
          </c:extLst>
        </c:ser>
        <c:dLbls>
          <c:showLegendKey val="0"/>
          <c:showVal val="0"/>
          <c:showCatName val="0"/>
          <c:showSerName val="0"/>
          <c:showPercent val="0"/>
          <c:showBubbleSize val="0"/>
        </c:dLbls>
        <c:gapWidth val="150"/>
        <c:axId val="529458896"/>
        <c:axId val="529455368"/>
      </c:barChart>
      <c:catAx>
        <c:axId val="52945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29455368"/>
        <c:crosses val="autoZero"/>
        <c:auto val="1"/>
        <c:lblAlgn val="ctr"/>
        <c:lblOffset val="100"/>
        <c:noMultiLvlLbl val="0"/>
      </c:catAx>
      <c:valAx>
        <c:axId val="529455368"/>
        <c:scaling>
          <c:orientation val="minMax"/>
        </c:scaling>
        <c:delete val="0"/>
        <c:axPos val="l"/>
        <c:majorGridlines>
          <c:spPr>
            <a:ln w="9525" cap="flat" cmpd="sng" algn="ctr">
              <a:solidFill>
                <a:schemeClr val="bg1">
                  <a:lumMod val="7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52945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w="9525" cap="rnd"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r>
              <a:rPr lang="en-US"/>
              <a:t>Headcount by Geographic Origin </a:t>
            </a:r>
          </a:p>
          <a:p>
            <a:pPr>
              <a:defRPr/>
            </a:pPr>
            <a:r>
              <a:rPr lang="en-US"/>
              <a:t>Fall 2021</a:t>
            </a:r>
          </a:p>
        </c:rich>
      </c:tx>
      <c:layout>
        <c:manualLayout>
          <c:xMode val="edge"/>
          <c:yMode val="edge"/>
          <c:x val="0.22480643551704418"/>
          <c:y val="5.495024036333269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3328209243488238"/>
          <c:w val="0.99737015121630501"/>
          <c:h val="0.74214033856407646"/>
        </c:manualLayout>
      </c:layout>
      <c:pie3DChart>
        <c:varyColors val="1"/>
        <c:ser>
          <c:idx val="0"/>
          <c:order val="0"/>
          <c:tx>
            <c:strRef>
              <c:f>'in-state'!$A$56</c:f>
              <c:strCache>
                <c:ptCount val="1"/>
                <c:pt idx="0">
                  <c:v>Headcount</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1D7-4E37-8A83-B8A3C8F1FDDB}"/>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1D7-4E37-8A83-B8A3C8F1FDDB}"/>
              </c:ext>
            </c:extLst>
          </c:dPt>
          <c:dLbls>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'in-state'!$B$55:$C$55</c:f>
              <c:strCache>
                <c:ptCount val="2"/>
                <c:pt idx="0">
                  <c:v>In-State</c:v>
                </c:pt>
                <c:pt idx="1">
                  <c:v>Out-of-State</c:v>
                </c:pt>
              </c:strCache>
            </c:strRef>
          </c:cat>
          <c:val>
            <c:numRef>
              <c:f>'in-state'!$B$56:$C$56</c:f>
              <c:numCache>
                <c:formatCode>_(* #,##0_);_(* \(#,##0\);_(* "-"??_);_(@_)</c:formatCode>
                <c:ptCount val="2"/>
                <c:pt idx="0">
                  <c:v>5081</c:v>
                </c:pt>
                <c:pt idx="1">
                  <c:v>5392</c:v>
                </c:pt>
              </c:numCache>
            </c:numRef>
          </c:val>
          <c:extLst>
            <c:ext xmlns:c16="http://schemas.microsoft.com/office/drawing/2014/chart" uri="{C3380CC4-5D6E-409C-BE32-E72D297353CC}">
              <c16:uniqueId val="{00000004-71D7-4E37-8A83-B8A3C8F1FDDB}"/>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r>
              <a:rPr lang="en-US">
                <a:latin typeface="Helvetica" panose="020B0604020202020204" pitchFamily="34" charset="0"/>
                <a:cs typeface="Helvetica" panose="020B0604020202020204" pitchFamily="34" charset="0"/>
              </a:rPr>
              <a:t>FTE by</a:t>
            </a:r>
            <a:r>
              <a:rPr lang="en-US" baseline="0">
                <a:latin typeface="Helvetica" panose="020B0604020202020204" pitchFamily="34" charset="0"/>
                <a:cs typeface="Helvetica" panose="020B0604020202020204" pitchFamily="34" charset="0"/>
              </a:rPr>
              <a:t> Geographic Origin </a:t>
            </a:r>
          </a:p>
          <a:p>
            <a:pPr>
              <a:defRPr>
                <a:latin typeface="Helvetica" panose="020B0604020202020204" pitchFamily="34" charset="0"/>
                <a:cs typeface="Helvetica" panose="020B0604020202020204" pitchFamily="34" charset="0"/>
              </a:defRPr>
            </a:pPr>
            <a:r>
              <a:rPr lang="en-US" baseline="0">
                <a:latin typeface="Helvetica" panose="020B0604020202020204" pitchFamily="34" charset="0"/>
                <a:cs typeface="Helvetica" panose="020B0604020202020204" pitchFamily="34" charset="0"/>
              </a:rPr>
              <a:t>Fall 2021</a:t>
            </a:r>
            <a:endParaRPr lang="en-US">
              <a:latin typeface="Helvetica" panose="020B0604020202020204" pitchFamily="34" charset="0"/>
              <a:cs typeface="Helvetica" panose="020B0604020202020204" pitchFamily="34" charset="0"/>
            </a:endParaRPr>
          </a:p>
        </c:rich>
      </c:tx>
      <c:layout>
        <c:manualLayout>
          <c:xMode val="edge"/>
          <c:yMode val="edge"/>
          <c:x val="0.25783825571183489"/>
          <c:y val="5.564326387905111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Helvetica" panose="020B0604020202020204" pitchFamily="34" charset="0"/>
              <a:ea typeface="+mn-ea"/>
              <a:cs typeface="Helvetica" panose="020B0604020202020204" pitchFamily="34" charset="0"/>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297843204382059E-3"/>
          <c:y val="0.23328209243488238"/>
          <c:w val="0.99737015121630501"/>
          <c:h val="0.74214033856407646"/>
        </c:manualLayout>
      </c:layout>
      <c:pie3DChart>
        <c:varyColors val="1"/>
        <c:ser>
          <c:idx val="0"/>
          <c:order val="0"/>
          <c:tx>
            <c:strRef>
              <c:f>'in-state'!$A$58</c:f>
              <c:strCache>
                <c:ptCount val="1"/>
                <c:pt idx="0">
                  <c:v>FTE</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DB8-4FC0-9604-FF68E9689EA7}"/>
              </c:ext>
            </c:extLst>
          </c:dPt>
          <c:dPt>
            <c:idx val="1"/>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DB8-4FC0-9604-FF68E9689EA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'in-state'!$B$55:$C$55</c:f>
              <c:strCache>
                <c:ptCount val="2"/>
                <c:pt idx="0">
                  <c:v>In-State</c:v>
                </c:pt>
                <c:pt idx="1">
                  <c:v>Out-of-State</c:v>
                </c:pt>
              </c:strCache>
            </c:strRef>
          </c:cat>
          <c:val>
            <c:numRef>
              <c:f>'in-state'!$B$58:$C$58</c:f>
              <c:numCache>
                <c:formatCode>_(* #,##0_);_(* \(#,##0\);_(* "-"??_);_(@_)</c:formatCode>
                <c:ptCount val="2"/>
                <c:pt idx="0">
                  <c:v>4523</c:v>
                </c:pt>
                <c:pt idx="1">
                  <c:v>5372</c:v>
                </c:pt>
              </c:numCache>
            </c:numRef>
          </c:val>
          <c:extLst>
            <c:ext xmlns:c16="http://schemas.microsoft.com/office/drawing/2014/chart" uri="{C3380CC4-5D6E-409C-BE32-E72D297353CC}">
              <c16:uniqueId val="{00000004-1DB8-4FC0-9604-FF68E9689EA7}"/>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0.15589</cdr:x>
      <cdr:y>0.43454</cdr:y>
    </cdr:from>
    <cdr:to>
      <cdr:x>0.28211</cdr:x>
      <cdr:y>0.48345</cdr:y>
    </cdr:to>
    <cdr:sp macro="" textlink="">
      <cdr:nvSpPr>
        <cdr:cNvPr id="2" name="TextBox 2">
          <a:extLst xmlns:a="http://schemas.openxmlformats.org/drawingml/2006/main">
            <a:ext uri="{FF2B5EF4-FFF2-40B4-BE49-F238E27FC236}">
              <a16:creationId xmlns:a16="http://schemas.microsoft.com/office/drawing/2014/main" id="{D9223D9A-D611-4F95-AB6F-6AB6AAA2AFC6}"/>
            </a:ext>
          </a:extLst>
        </cdr:cNvPr>
        <cdr:cNvSpPr txBox="1"/>
      </cdr:nvSpPr>
      <cdr:spPr>
        <a:xfrm xmlns:a="http://schemas.openxmlformats.org/drawingml/2006/main">
          <a:off x="1423962" y="2050853"/>
          <a:ext cx="1152930" cy="2308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b="1" dirty="0">
              <a:solidFill>
                <a:schemeClr val="bg2">
                  <a:lumMod val="25000"/>
                </a:schemeClr>
              </a:solidFill>
              <a:latin typeface="Helvetica" panose="020B0604020202020204" pitchFamily="34" charset="0"/>
              <a:cs typeface="Helvetica" panose="020B0604020202020204" pitchFamily="34" charset="0"/>
            </a:rPr>
            <a:t>(69% acceptance)</a:t>
          </a:r>
        </a:p>
      </cdr:txBody>
    </cdr:sp>
  </cdr:relSizeAnchor>
  <cdr:relSizeAnchor xmlns:cdr="http://schemas.openxmlformats.org/drawingml/2006/chartDrawing">
    <cdr:from>
      <cdr:x>0.44755</cdr:x>
      <cdr:y>0.43455</cdr:y>
    </cdr:from>
    <cdr:to>
      <cdr:x>0.57377</cdr:x>
      <cdr:y>0.48346</cdr:y>
    </cdr:to>
    <cdr:sp macro="" textlink="">
      <cdr:nvSpPr>
        <cdr:cNvPr id="3" name="TextBox 2">
          <a:extLst xmlns:a="http://schemas.openxmlformats.org/drawingml/2006/main">
            <a:ext uri="{FF2B5EF4-FFF2-40B4-BE49-F238E27FC236}">
              <a16:creationId xmlns:a16="http://schemas.microsoft.com/office/drawing/2014/main" id="{A3671D36-C1F3-45B5-BB97-85976336CC62}"/>
            </a:ext>
          </a:extLst>
        </cdr:cNvPr>
        <cdr:cNvSpPr txBox="1"/>
      </cdr:nvSpPr>
      <cdr:spPr>
        <a:xfrm xmlns:a="http://schemas.openxmlformats.org/drawingml/2006/main">
          <a:off x="4088127" y="2050928"/>
          <a:ext cx="1152930" cy="2308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b="1" dirty="0">
              <a:solidFill>
                <a:schemeClr val="bg2">
                  <a:lumMod val="25000"/>
                </a:schemeClr>
              </a:solidFill>
              <a:latin typeface="Helvetica" panose="020B0604020202020204" pitchFamily="34" charset="0"/>
              <a:cs typeface="Helvetica" panose="020B0604020202020204" pitchFamily="34" charset="0"/>
            </a:rPr>
            <a:t>(70% acceptance)</a:t>
          </a:r>
        </a:p>
      </cdr:txBody>
    </cdr:sp>
  </cdr:relSizeAnchor>
  <cdr:relSizeAnchor xmlns:cdr="http://schemas.openxmlformats.org/drawingml/2006/chartDrawing">
    <cdr:from>
      <cdr:x>0.47972</cdr:x>
      <cdr:y>0.73886</cdr:y>
    </cdr:from>
    <cdr:to>
      <cdr:x>0.56592</cdr:x>
      <cdr:y>0.78776</cdr:y>
    </cdr:to>
    <cdr:sp macro="" textlink="">
      <cdr:nvSpPr>
        <cdr:cNvPr id="5" name="TextBox 5">
          <a:extLst xmlns:a="http://schemas.openxmlformats.org/drawingml/2006/main">
            <a:ext uri="{FF2B5EF4-FFF2-40B4-BE49-F238E27FC236}">
              <a16:creationId xmlns:a16="http://schemas.microsoft.com/office/drawing/2014/main" id="{032A84B3-06D5-44FB-B3A5-08FD159CBA8C}"/>
            </a:ext>
          </a:extLst>
        </cdr:cNvPr>
        <cdr:cNvSpPr txBox="1"/>
      </cdr:nvSpPr>
      <cdr:spPr>
        <a:xfrm xmlns:a="http://schemas.openxmlformats.org/drawingml/2006/main">
          <a:off x="4382009" y="3487135"/>
          <a:ext cx="787408" cy="23081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b="1" dirty="0">
              <a:solidFill>
                <a:schemeClr val="bg2">
                  <a:lumMod val="25000"/>
                </a:schemeClr>
              </a:solidFill>
              <a:latin typeface="Helvetica" panose="020B0604020202020204" pitchFamily="34" charset="0"/>
              <a:cs typeface="Helvetica" panose="020B0604020202020204" pitchFamily="34" charset="0"/>
            </a:rPr>
            <a:t>(24% yield)</a:t>
          </a:r>
        </a:p>
      </cdr:txBody>
    </cdr:sp>
  </cdr:relSizeAnchor>
  <cdr:relSizeAnchor xmlns:cdr="http://schemas.openxmlformats.org/drawingml/2006/chartDrawing">
    <cdr:from>
      <cdr:x>0.18238</cdr:x>
      <cdr:y>0.73886</cdr:y>
    </cdr:from>
    <cdr:to>
      <cdr:x>0.26858</cdr:x>
      <cdr:y>0.78776</cdr:y>
    </cdr:to>
    <cdr:sp macro="" textlink="">
      <cdr:nvSpPr>
        <cdr:cNvPr id="6" name="TextBox 1">
          <a:extLst xmlns:a="http://schemas.openxmlformats.org/drawingml/2006/main">
            <a:ext uri="{FF2B5EF4-FFF2-40B4-BE49-F238E27FC236}">
              <a16:creationId xmlns:a16="http://schemas.microsoft.com/office/drawing/2014/main" id="{8F60E4DA-AA04-44A7-A858-D04140B967A4}"/>
            </a:ext>
          </a:extLst>
        </cdr:cNvPr>
        <cdr:cNvSpPr txBox="1"/>
      </cdr:nvSpPr>
      <cdr:spPr>
        <a:xfrm xmlns:a="http://schemas.openxmlformats.org/drawingml/2006/main">
          <a:off x="1665962" y="3487136"/>
          <a:ext cx="787408" cy="23081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b="1" dirty="0">
              <a:solidFill>
                <a:schemeClr val="bg2">
                  <a:lumMod val="25000"/>
                </a:schemeClr>
              </a:solidFill>
              <a:latin typeface="Helvetica" panose="020B0604020202020204" pitchFamily="34" charset="0"/>
              <a:cs typeface="Helvetica" panose="020B0604020202020204" pitchFamily="34" charset="0"/>
            </a:rPr>
            <a:t>(26% yield)</a:t>
          </a:r>
        </a:p>
      </cdr:txBody>
    </cdr:sp>
  </cdr:relSizeAnchor>
  <cdr:relSizeAnchor xmlns:cdr="http://schemas.openxmlformats.org/drawingml/2006/chartDrawing">
    <cdr:from>
      <cdr:x>0.74916</cdr:x>
      <cdr:y>0.43455</cdr:y>
    </cdr:from>
    <cdr:to>
      <cdr:x>0.87538</cdr:x>
      <cdr:y>0.48346</cdr:y>
    </cdr:to>
    <cdr:sp macro="" textlink="">
      <cdr:nvSpPr>
        <cdr:cNvPr id="8" name="TextBox 1">
          <a:extLst xmlns:a="http://schemas.openxmlformats.org/drawingml/2006/main">
            <a:ext uri="{FF2B5EF4-FFF2-40B4-BE49-F238E27FC236}">
              <a16:creationId xmlns:a16="http://schemas.microsoft.com/office/drawing/2014/main" id="{F2C8D957-9F77-4FC0-9C3C-E6B4BA6FAACA}"/>
            </a:ext>
          </a:extLst>
        </cdr:cNvPr>
        <cdr:cNvSpPr txBox="1"/>
      </cdr:nvSpPr>
      <cdr:spPr>
        <a:xfrm xmlns:a="http://schemas.openxmlformats.org/drawingml/2006/main">
          <a:off x="6843217" y="2050928"/>
          <a:ext cx="1152880"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b="1" dirty="0">
              <a:solidFill>
                <a:schemeClr val="bg2">
                  <a:lumMod val="25000"/>
                </a:schemeClr>
              </a:solidFill>
              <a:latin typeface="Helvetica" panose="020B0604020202020204" pitchFamily="34" charset="0"/>
              <a:cs typeface="Helvetica" panose="020B0604020202020204" pitchFamily="34" charset="0"/>
            </a:rPr>
            <a:t>(78% acceptance)</a:t>
          </a:r>
        </a:p>
      </cdr:txBody>
    </cdr:sp>
  </cdr:relSizeAnchor>
  <cdr:relSizeAnchor xmlns:cdr="http://schemas.openxmlformats.org/drawingml/2006/chartDrawing">
    <cdr:from>
      <cdr:x>0.76536</cdr:x>
      <cdr:y>0.74138</cdr:y>
    </cdr:from>
    <cdr:to>
      <cdr:x>0.85156</cdr:x>
      <cdr:y>0.79028</cdr:y>
    </cdr:to>
    <cdr:sp macro="" textlink="">
      <cdr:nvSpPr>
        <cdr:cNvPr id="10" name="TextBox 5">
          <a:extLst xmlns:a="http://schemas.openxmlformats.org/drawingml/2006/main">
            <a:ext uri="{FF2B5EF4-FFF2-40B4-BE49-F238E27FC236}">
              <a16:creationId xmlns:a16="http://schemas.microsoft.com/office/drawing/2014/main" id="{08F617E2-1D5F-4803-A7DF-9D8A9F61F09E}"/>
            </a:ext>
          </a:extLst>
        </cdr:cNvPr>
        <cdr:cNvSpPr txBox="1"/>
      </cdr:nvSpPr>
      <cdr:spPr>
        <a:xfrm xmlns:a="http://schemas.openxmlformats.org/drawingml/2006/main">
          <a:off x="6991183" y="3499025"/>
          <a:ext cx="787408" cy="23081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900" b="1" dirty="0">
              <a:solidFill>
                <a:schemeClr val="bg2">
                  <a:lumMod val="25000"/>
                </a:schemeClr>
              </a:solidFill>
              <a:latin typeface="Helvetica" panose="020B0604020202020204" pitchFamily="34" charset="0"/>
              <a:cs typeface="Helvetica" panose="020B0604020202020204" pitchFamily="34" charset="0"/>
            </a:rPr>
            <a:t>(24% yield)</a:t>
          </a:r>
        </a:p>
      </cdr:txBody>
    </cdr:sp>
  </cdr:relSizeAnchor>
</c:userShapes>
</file>

<file path=ppt/drawings/drawing2.xml><?xml version="1.0" encoding="utf-8"?>
<c:userShapes xmlns:c="http://schemas.openxmlformats.org/drawingml/2006/chart">
  <cdr:relSizeAnchor xmlns:cdr="http://schemas.openxmlformats.org/drawingml/2006/chartDrawing">
    <cdr:from>
      <cdr:x>0.05089</cdr:x>
      <cdr:y>0.90388</cdr:y>
    </cdr:from>
    <cdr:to>
      <cdr:x>0.337</cdr:x>
      <cdr:y>0.96121</cdr:y>
    </cdr:to>
    <cdr:sp macro="" textlink="">
      <cdr:nvSpPr>
        <cdr:cNvPr id="2" name="TextBox 1"/>
        <cdr:cNvSpPr txBox="1"/>
      </cdr:nvSpPr>
      <cdr:spPr>
        <a:xfrm xmlns:a="http://schemas.openxmlformats.org/drawingml/2006/main">
          <a:off x="352426" y="5105400"/>
          <a:ext cx="198120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olidFill>
                <a:schemeClr val="accent1">
                  <a:lumMod val="75000"/>
                </a:schemeClr>
              </a:solidFill>
              <a:latin typeface="Times New Roman" panose="02020603050405020304" pitchFamily="18" charset="0"/>
              <a:cs typeface="Times New Roman" panose="02020603050405020304" pitchFamily="18" charset="0"/>
            </a:rPr>
            <a:t>Total minority</a:t>
          </a:r>
          <a:r>
            <a:rPr lang="en-US" sz="1100" baseline="0">
              <a:solidFill>
                <a:schemeClr val="accent1">
                  <a:lumMod val="75000"/>
                </a:schemeClr>
              </a:solidFill>
              <a:latin typeface="Times New Roman" panose="02020603050405020304" pitchFamily="18" charset="0"/>
              <a:cs typeface="Times New Roman" panose="02020603050405020304" pitchFamily="18" charset="0"/>
            </a:rPr>
            <a:t> population</a:t>
          </a:r>
          <a:r>
            <a:rPr lang="en-US" sz="1100">
              <a:solidFill>
                <a:schemeClr val="accent1">
                  <a:lumMod val="75000"/>
                </a:schemeClr>
              </a:solidFill>
              <a:latin typeface="Times New Roman" panose="02020603050405020304" pitchFamily="18" charset="0"/>
              <a:cs typeface="Times New Roman" panose="02020603050405020304" pitchFamily="18" charset="0"/>
            </a:rPr>
            <a:t>: </a:t>
          </a:r>
          <a:r>
            <a:rPr lang="en-US" sz="1100" baseline="0">
              <a:solidFill>
                <a:schemeClr val="accent1">
                  <a:lumMod val="75000"/>
                </a:schemeClr>
              </a:solidFill>
              <a:latin typeface="Times New Roman" panose="02020603050405020304" pitchFamily="18" charset="0"/>
              <a:cs typeface="Times New Roman" panose="02020603050405020304" pitchFamily="18" charset="0"/>
            </a:rPr>
            <a:t> 28%</a:t>
          </a:r>
          <a:endParaRPr lang="en-US" sz="1100">
            <a:solidFill>
              <a:schemeClr val="accent1">
                <a:lumMod val="75000"/>
              </a:schemeClr>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0.46948</cdr:x>
      <cdr:y>0.09083</cdr:y>
    </cdr:from>
    <cdr:to>
      <cdr:x>0.61654</cdr:x>
      <cdr:y>0.18948</cdr:y>
    </cdr:to>
    <cdr:sp macro="" textlink="">
      <cdr:nvSpPr>
        <cdr:cNvPr id="3" name="TextBox 7"/>
        <cdr:cNvSpPr txBox="1"/>
      </cdr:nvSpPr>
      <cdr:spPr>
        <a:xfrm xmlns:a="http://schemas.openxmlformats.org/drawingml/2006/main">
          <a:off x="3922962" y="457222"/>
          <a:ext cx="1228842" cy="49659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FY 19-20 Increase:</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0.9%  Resident</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2.8% Non-Resident</a:t>
          </a:r>
        </a:p>
      </cdr:txBody>
    </cdr:sp>
  </cdr:relSizeAnchor>
  <cdr:relSizeAnchor xmlns:cdr="http://schemas.openxmlformats.org/drawingml/2006/chartDrawing">
    <cdr:from>
      <cdr:x>0.63421</cdr:x>
      <cdr:y>0.09288</cdr:y>
    </cdr:from>
    <cdr:to>
      <cdr:x>0.78149</cdr:x>
      <cdr:y>0.18948</cdr:y>
    </cdr:to>
    <cdr:sp macro="" textlink="">
      <cdr:nvSpPr>
        <cdr:cNvPr id="5" name="TextBox 7">
          <a:extLst xmlns:a="http://schemas.openxmlformats.org/drawingml/2006/main">
            <a:ext uri="{FF2B5EF4-FFF2-40B4-BE49-F238E27FC236}">
              <a16:creationId xmlns:a16="http://schemas.microsoft.com/office/drawing/2014/main" id="{26C13226-48E0-49B3-B5F6-2216ABE08F41}"/>
            </a:ext>
          </a:extLst>
        </cdr:cNvPr>
        <cdr:cNvSpPr txBox="1"/>
      </cdr:nvSpPr>
      <cdr:spPr>
        <a:xfrm xmlns:a="http://schemas.openxmlformats.org/drawingml/2006/main">
          <a:off x="5299458" y="467557"/>
          <a:ext cx="1230680" cy="48626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FY 20-21 Increase:</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0.0%  Resident</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0.0% Non-Resident</a:t>
          </a:r>
        </a:p>
      </cdr:txBody>
    </cdr:sp>
  </cdr:relSizeAnchor>
  <cdr:relSizeAnchor xmlns:cdr="http://schemas.openxmlformats.org/drawingml/2006/chartDrawing">
    <cdr:from>
      <cdr:x>0.80195</cdr:x>
      <cdr:y>0.09218</cdr:y>
    </cdr:from>
    <cdr:to>
      <cdr:x>0.94737</cdr:x>
      <cdr:y>0.18948</cdr:y>
    </cdr:to>
    <cdr:sp macro="" textlink="">
      <cdr:nvSpPr>
        <cdr:cNvPr id="4" name="TextBox 7">
          <a:extLst xmlns:a="http://schemas.openxmlformats.org/drawingml/2006/main">
            <a:ext uri="{FF2B5EF4-FFF2-40B4-BE49-F238E27FC236}">
              <a16:creationId xmlns:a16="http://schemas.microsoft.com/office/drawing/2014/main" id="{D49E71C1-F041-4B44-A14F-4DFED9F347E3}"/>
            </a:ext>
          </a:extLst>
        </cdr:cNvPr>
        <cdr:cNvSpPr txBox="1"/>
      </cdr:nvSpPr>
      <cdr:spPr>
        <a:xfrm xmlns:a="http://schemas.openxmlformats.org/drawingml/2006/main">
          <a:off x="6701144" y="464039"/>
          <a:ext cx="1215139" cy="4897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800" dirty="0">
              <a:latin typeface="Helvetica" panose="020B0604020202020204" pitchFamily="34" charset="0"/>
              <a:cs typeface="Helvetica" panose="020B0604020202020204" pitchFamily="34" charset="0"/>
            </a:rPr>
            <a:t>FY 21-22 Increase:</a:t>
          </a:r>
        </a:p>
        <a:p xmlns:a="http://schemas.openxmlformats.org/drawingml/2006/main">
          <a:r>
            <a:rPr lang="en-US" sz="800" dirty="0">
              <a:latin typeface="Helvetica" panose="020B0604020202020204" pitchFamily="34" charset="0"/>
              <a:cs typeface="Helvetica" panose="020B0604020202020204" pitchFamily="34" charset="0"/>
            </a:rPr>
            <a:t>0.0%</a:t>
          </a:r>
          <a:r>
            <a:rPr lang="en-US" sz="800" baseline="0" dirty="0">
              <a:latin typeface="Helvetica" panose="020B0604020202020204" pitchFamily="34" charset="0"/>
              <a:cs typeface="Helvetica" panose="020B0604020202020204" pitchFamily="34" charset="0"/>
            </a:rPr>
            <a:t>  Resident</a:t>
          </a:r>
        </a:p>
        <a:p xmlns:a="http://schemas.openxmlformats.org/drawingml/2006/main">
          <a:r>
            <a:rPr lang="en-US" sz="800" baseline="0" dirty="0">
              <a:latin typeface="Helvetica" panose="020B0604020202020204" pitchFamily="34" charset="0"/>
              <a:cs typeface="Helvetica" panose="020B0604020202020204" pitchFamily="34" charset="0"/>
            </a:rPr>
            <a:t>0.0% </a:t>
          </a:r>
          <a:r>
            <a:rPr lang="en-US" sz="800" baseline="0" dirty="0">
              <a:solidFill>
                <a:schemeClr val="tx1"/>
              </a:solidFill>
              <a:latin typeface="Helvetica" panose="020B0604020202020204" pitchFamily="34" charset="0"/>
              <a:cs typeface="Helvetica" panose="020B0604020202020204" pitchFamily="34" charset="0"/>
            </a:rPr>
            <a:t>Non-Resident</a:t>
          </a:r>
        </a:p>
      </cdr:txBody>
    </cdr:sp>
  </cdr:relSizeAnchor>
  <cdr:relSizeAnchor xmlns:cdr="http://schemas.openxmlformats.org/drawingml/2006/chartDrawing">
    <cdr:from>
      <cdr:x>0.29714</cdr:x>
      <cdr:y>0.08644</cdr:y>
    </cdr:from>
    <cdr:to>
      <cdr:x>0.44303</cdr:x>
      <cdr:y>0.18848</cdr:y>
    </cdr:to>
    <cdr:sp macro="" textlink="">
      <cdr:nvSpPr>
        <cdr:cNvPr id="6" name="TextBox 7">
          <a:extLst xmlns:a="http://schemas.openxmlformats.org/drawingml/2006/main">
            <a:ext uri="{FF2B5EF4-FFF2-40B4-BE49-F238E27FC236}">
              <a16:creationId xmlns:a16="http://schemas.microsoft.com/office/drawing/2014/main" id="{00000000-0008-0000-0000-000008000000}"/>
            </a:ext>
          </a:extLst>
        </cdr:cNvPr>
        <cdr:cNvSpPr txBox="1"/>
      </cdr:nvSpPr>
      <cdr:spPr>
        <a:xfrm xmlns:a="http://schemas.openxmlformats.org/drawingml/2006/main">
          <a:off x="2482882" y="435121"/>
          <a:ext cx="1219085" cy="51364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FY 18-19 Increase:</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3.0%  Resident</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3.0% Non-Resident</a:t>
          </a:r>
        </a:p>
      </cdr:txBody>
    </cdr:sp>
  </cdr:relSizeAnchor>
  <cdr:relSizeAnchor xmlns:cdr="http://schemas.openxmlformats.org/drawingml/2006/chartDrawing">
    <cdr:from>
      <cdr:x>0.12647</cdr:x>
      <cdr:y>0.08837</cdr:y>
    </cdr:from>
    <cdr:to>
      <cdr:x>0.27334</cdr:x>
      <cdr:y>0.18848</cdr:y>
    </cdr:to>
    <cdr:sp macro="" textlink="">
      <cdr:nvSpPr>
        <cdr:cNvPr id="7" name="TextBox 9">
          <a:extLst xmlns:a="http://schemas.openxmlformats.org/drawingml/2006/main">
            <a:ext uri="{FF2B5EF4-FFF2-40B4-BE49-F238E27FC236}">
              <a16:creationId xmlns:a16="http://schemas.microsoft.com/office/drawing/2014/main" id="{00000000-0008-0000-0000-00000A000000}"/>
            </a:ext>
          </a:extLst>
        </cdr:cNvPr>
        <cdr:cNvSpPr txBox="1"/>
      </cdr:nvSpPr>
      <cdr:spPr>
        <a:xfrm xmlns:a="http://schemas.openxmlformats.org/drawingml/2006/main">
          <a:off x="1056794" y="444849"/>
          <a:ext cx="1227239" cy="50391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FY 17-18 Increase:</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3.0%  Resident</a:t>
          </a:r>
        </a:p>
        <a:p xmlns:a="http://schemas.openxmlformats.org/drawingml/2006/main">
          <a:pPr marL="0" indent="0"/>
          <a:r>
            <a:rPr lang="en-US" sz="800" dirty="0">
              <a:solidFill>
                <a:schemeClr val="tx1"/>
              </a:solidFill>
              <a:latin typeface="Helvetica" panose="020B0604020202020204" pitchFamily="34" charset="0"/>
              <a:ea typeface="+mn-ea"/>
              <a:cs typeface="Helvetica" panose="020B0604020202020204" pitchFamily="34" charset="0"/>
            </a:rPr>
            <a:t>3.0%  Non-Resident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741616AC-D7DD-410B-A8DD-EB23D243300A}" type="datetimeFigureOut">
              <a:rPr lang="en-US" smtClean="0"/>
              <a:t>1/10/2022</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384831C-53E8-436F-959E-21347897E77F}" type="slidenum">
              <a:rPr lang="en-US" smtClean="0"/>
              <a:t>‹#›</a:t>
            </a:fld>
            <a:endParaRPr lang="en-US"/>
          </a:p>
        </p:txBody>
      </p:sp>
    </p:spTree>
    <p:extLst>
      <p:ext uri="{BB962C8B-B14F-4D97-AF65-F5344CB8AC3E}">
        <p14:creationId xmlns:p14="http://schemas.microsoft.com/office/powerpoint/2010/main" val="424979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0EBFB870-914B-244F-8236-1EF0B4DE9A74}" type="datetimeFigureOut">
              <a:rPr lang="en-US" smtClean="0"/>
              <a:t>1/10/2022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D2A44D-08B6-154C-9D37-84C1C45E9A81}" type="slidenum">
              <a:rPr lang="en-US" smtClean="0"/>
              <a:t>‹#›</a:t>
            </a:fld>
            <a:endParaRPr lang="en-US"/>
          </a:p>
        </p:txBody>
      </p:sp>
    </p:spTree>
    <p:extLst>
      <p:ext uri="{BB962C8B-B14F-4D97-AF65-F5344CB8AC3E}">
        <p14:creationId xmlns:p14="http://schemas.microsoft.com/office/powerpoint/2010/main" val="746091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a:t>
            </a:fld>
            <a:endParaRPr lang="en-US"/>
          </a:p>
        </p:txBody>
      </p:sp>
    </p:spTree>
    <p:extLst>
      <p:ext uri="{BB962C8B-B14F-4D97-AF65-F5344CB8AC3E}">
        <p14:creationId xmlns:p14="http://schemas.microsoft.com/office/powerpoint/2010/main" val="40986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10</a:t>
            </a:fld>
            <a:endParaRPr lang="en-US"/>
          </a:p>
        </p:txBody>
      </p:sp>
    </p:spTree>
    <p:extLst>
      <p:ext uri="{BB962C8B-B14F-4D97-AF65-F5344CB8AC3E}">
        <p14:creationId xmlns:p14="http://schemas.microsoft.com/office/powerpoint/2010/main" val="226024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11</a:t>
            </a:fld>
            <a:endParaRPr lang="en-US"/>
          </a:p>
        </p:txBody>
      </p:sp>
    </p:spTree>
    <p:extLst>
      <p:ext uri="{BB962C8B-B14F-4D97-AF65-F5344CB8AC3E}">
        <p14:creationId xmlns:p14="http://schemas.microsoft.com/office/powerpoint/2010/main" val="295692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12</a:t>
            </a:fld>
            <a:endParaRPr lang="en-US"/>
          </a:p>
        </p:txBody>
      </p:sp>
    </p:spTree>
    <p:extLst>
      <p:ext uri="{BB962C8B-B14F-4D97-AF65-F5344CB8AC3E}">
        <p14:creationId xmlns:p14="http://schemas.microsoft.com/office/powerpoint/2010/main" val="376433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13</a:t>
            </a:fld>
            <a:endParaRPr lang="en-US"/>
          </a:p>
        </p:txBody>
      </p:sp>
    </p:spTree>
    <p:extLst>
      <p:ext uri="{BB962C8B-B14F-4D97-AF65-F5344CB8AC3E}">
        <p14:creationId xmlns:p14="http://schemas.microsoft.com/office/powerpoint/2010/main" val="316474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14</a:t>
            </a:fld>
            <a:endParaRPr lang="en-US"/>
          </a:p>
        </p:txBody>
      </p:sp>
    </p:spTree>
    <p:extLst>
      <p:ext uri="{BB962C8B-B14F-4D97-AF65-F5344CB8AC3E}">
        <p14:creationId xmlns:p14="http://schemas.microsoft.com/office/powerpoint/2010/main" val="67779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15</a:t>
            </a:fld>
            <a:endParaRPr lang="en-US"/>
          </a:p>
        </p:txBody>
      </p:sp>
    </p:spTree>
    <p:extLst>
      <p:ext uri="{BB962C8B-B14F-4D97-AF65-F5344CB8AC3E}">
        <p14:creationId xmlns:p14="http://schemas.microsoft.com/office/powerpoint/2010/main" val="6794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A44D-08B6-154C-9D37-84C1C45E9A81}" type="slidenum">
              <a:rPr lang="en-US" smtClean="0"/>
              <a:t>16</a:t>
            </a:fld>
            <a:endParaRPr lang="en-US"/>
          </a:p>
        </p:txBody>
      </p:sp>
    </p:spTree>
    <p:extLst>
      <p:ext uri="{BB962C8B-B14F-4D97-AF65-F5344CB8AC3E}">
        <p14:creationId xmlns:p14="http://schemas.microsoft.com/office/powerpoint/2010/main" val="289408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17</a:t>
            </a:fld>
            <a:endParaRPr lang="en-US"/>
          </a:p>
        </p:txBody>
      </p:sp>
    </p:spTree>
    <p:extLst>
      <p:ext uri="{BB962C8B-B14F-4D97-AF65-F5344CB8AC3E}">
        <p14:creationId xmlns:p14="http://schemas.microsoft.com/office/powerpoint/2010/main" val="36783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A44D-08B6-154C-9D37-84C1C45E9A81}" type="slidenum">
              <a:rPr lang="en-US" smtClean="0"/>
              <a:t>18</a:t>
            </a:fld>
            <a:endParaRPr lang="en-US"/>
          </a:p>
        </p:txBody>
      </p:sp>
    </p:spTree>
    <p:extLst>
      <p:ext uri="{BB962C8B-B14F-4D97-AF65-F5344CB8AC3E}">
        <p14:creationId xmlns:p14="http://schemas.microsoft.com/office/powerpoint/2010/main" val="57802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19</a:t>
            </a:fld>
            <a:endParaRPr lang="en-US"/>
          </a:p>
        </p:txBody>
      </p:sp>
    </p:spTree>
    <p:extLst>
      <p:ext uri="{BB962C8B-B14F-4D97-AF65-F5344CB8AC3E}">
        <p14:creationId xmlns:p14="http://schemas.microsoft.com/office/powerpoint/2010/main" val="270801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a:t>
            </a:fld>
            <a:endParaRPr lang="en-US"/>
          </a:p>
        </p:txBody>
      </p:sp>
    </p:spTree>
    <p:extLst>
      <p:ext uri="{BB962C8B-B14F-4D97-AF65-F5344CB8AC3E}">
        <p14:creationId xmlns:p14="http://schemas.microsoft.com/office/powerpoint/2010/main" val="25609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20</a:t>
            </a:fld>
            <a:endParaRPr lang="en-US"/>
          </a:p>
        </p:txBody>
      </p:sp>
    </p:spTree>
    <p:extLst>
      <p:ext uri="{BB962C8B-B14F-4D97-AF65-F5344CB8AC3E}">
        <p14:creationId xmlns:p14="http://schemas.microsoft.com/office/powerpoint/2010/main" val="344279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21</a:t>
            </a:fld>
            <a:endParaRPr lang="en-US"/>
          </a:p>
        </p:txBody>
      </p:sp>
    </p:spTree>
    <p:extLst>
      <p:ext uri="{BB962C8B-B14F-4D97-AF65-F5344CB8AC3E}">
        <p14:creationId xmlns:p14="http://schemas.microsoft.com/office/powerpoint/2010/main" val="27063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22</a:t>
            </a:fld>
            <a:endParaRPr lang="en-US"/>
          </a:p>
        </p:txBody>
      </p:sp>
    </p:spTree>
    <p:extLst>
      <p:ext uri="{BB962C8B-B14F-4D97-AF65-F5344CB8AC3E}">
        <p14:creationId xmlns:p14="http://schemas.microsoft.com/office/powerpoint/2010/main" val="250560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Outcomes for students starting at CCU Fall 2013 by summer 2019 (six years)</a:t>
            </a:r>
          </a:p>
        </p:txBody>
      </p:sp>
      <p:sp>
        <p:nvSpPr>
          <p:cNvPr id="4" name="Slide Number Placeholder 3"/>
          <p:cNvSpPr>
            <a:spLocks noGrp="1"/>
          </p:cNvSpPr>
          <p:nvPr>
            <p:ph type="sldNum" sz="quarter" idx="10"/>
          </p:nvPr>
        </p:nvSpPr>
        <p:spPr/>
        <p:txBody>
          <a:bodyPr/>
          <a:lstStyle/>
          <a:p>
            <a:fld id="{F1D2A44D-08B6-154C-9D37-84C1C45E9A81}" type="slidenum">
              <a:rPr lang="en-US" smtClean="0"/>
              <a:t>23</a:t>
            </a:fld>
            <a:endParaRPr lang="en-US"/>
          </a:p>
        </p:txBody>
      </p:sp>
    </p:spTree>
    <p:extLst>
      <p:ext uri="{BB962C8B-B14F-4D97-AF65-F5344CB8AC3E}">
        <p14:creationId xmlns:p14="http://schemas.microsoft.com/office/powerpoint/2010/main" val="2470583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24</a:t>
            </a:fld>
            <a:endParaRPr lang="en-US"/>
          </a:p>
        </p:txBody>
      </p:sp>
    </p:spTree>
    <p:extLst>
      <p:ext uri="{BB962C8B-B14F-4D97-AF65-F5344CB8AC3E}">
        <p14:creationId xmlns:p14="http://schemas.microsoft.com/office/powerpoint/2010/main" val="377953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A44D-08B6-154C-9D37-84C1C45E9A81}" type="slidenum">
              <a:rPr lang="en-US" smtClean="0"/>
              <a:t>25</a:t>
            </a:fld>
            <a:endParaRPr lang="en-US"/>
          </a:p>
        </p:txBody>
      </p:sp>
    </p:spTree>
    <p:extLst>
      <p:ext uri="{BB962C8B-B14F-4D97-AF65-F5344CB8AC3E}">
        <p14:creationId xmlns:p14="http://schemas.microsoft.com/office/powerpoint/2010/main" val="1547134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26</a:t>
            </a:fld>
            <a:endParaRPr lang="en-US"/>
          </a:p>
        </p:txBody>
      </p:sp>
    </p:spTree>
    <p:extLst>
      <p:ext uri="{BB962C8B-B14F-4D97-AF65-F5344CB8AC3E}">
        <p14:creationId xmlns:p14="http://schemas.microsoft.com/office/powerpoint/2010/main" val="372157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Added TEACH Grants as it is in the GL as a federal scholarship; however, according to Dawn, many students do not remain eligible and the grant becomes a direct loan.</a:t>
            </a:r>
          </a:p>
        </p:txBody>
      </p:sp>
      <p:sp>
        <p:nvSpPr>
          <p:cNvPr id="4" name="Slide Number Placeholder 3"/>
          <p:cNvSpPr>
            <a:spLocks noGrp="1"/>
          </p:cNvSpPr>
          <p:nvPr>
            <p:ph type="sldNum" sz="quarter" idx="10"/>
          </p:nvPr>
        </p:nvSpPr>
        <p:spPr/>
        <p:txBody>
          <a:bodyPr/>
          <a:lstStyle/>
          <a:p>
            <a:fld id="{F1D2A44D-08B6-154C-9D37-84C1C45E9A81}" type="slidenum">
              <a:rPr lang="en-US" smtClean="0"/>
              <a:t>27</a:t>
            </a:fld>
            <a:endParaRPr lang="en-US"/>
          </a:p>
        </p:txBody>
      </p:sp>
    </p:spTree>
    <p:extLst>
      <p:ext uri="{BB962C8B-B14F-4D97-AF65-F5344CB8AC3E}">
        <p14:creationId xmlns:p14="http://schemas.microsoft.com/office/powerpoint/2010/main" val="2334637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28</a:t>
            </a:fld>
            <a:endParaRPr lang="en-US"/>
          </a:p>
        </p:txBody>
      </p:sp>
    </p:spTree>
    <p:extLst>
      <p:ext uri="{BB962C8B-B14F-4D97-AF65-F5344CB8AC3E}">
        <p14:creationId xmlns:p14="http://schemas.microsoft.com/office/powerpoint/2010/main" val="1154819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29</a:t>
            </a:fld>
            <a:endParaRPr lang="en-US"/>
          </a:p>
        </p:txBody>
      </p:sp>
    </p:spTree>
    <p:extLst>
      <p:ext uri="{BB962C8B-B14F-4D97-AF65-F5344CB8AC3E}">
        <p14:creationId xmlns:p14="http://schemas.microsoft.com/office/powerpoint/2010/main" val="294308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3</a:t>
            </a:fld>
            <a:endParaRPr lang="en-US"/>
          </a:p>
        </p:txBody>
      </p:sp>
    </p:spTree>
    <p:extLst>
      <p:ext uri="{BB962C8B-B14F-4D97-AF65-F5344CB8AC3E}">
        <p14:creationId xmlns:p14="http://schemas.microsoft.com/office/powerpoint/2010/main" val="21609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30</a:t>
            </a:fld>
            <a:endParaRPr lang="en-US"/>
          </a:p>
        </p:txBody>
      </p:sp>
    </p:spTree>
    <p:extLst>
      <p:ext uri="{BB962C8B-B14F-4D97-AF65-F5344CB8AC3E}">
        <p14:creationId xmlns:p14="http://schemas.microsoft.com/office/powerpoint/2010/main" val="1167854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31</a:t>
            </a:fld>
            <a:endParaRPr lang="en-US"/>
          </a:p>
        </p:txBody>
      </p:sp>
    </p:spTree>
    <p:extLst>
      <p:ext uri="{BB962C8B-B14F-4D97-AF65-F5344CB8AC3E}">
        <p14:creationId xmlns:p14="http://schemas.microsoft.com/office/powerpoint/2010/main" val="1105787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According to Wendy in prior year, non-resident could reflect in 4% waiver if they receive yellow ribbon match, are OV status, or receive certain student activity stipend.</a:t>
            </a:r>
          </a:p>
        </p:txBody>
      </p:sp>
      <p:sp>
        <p:nvSpPr>
          <p:cNvPr id="4" name="Slide Number Placeholder 3"/>
          <p:cNvSpPr>
            <a:spLocks noGrp="1"/>
          </p:cNvSpPr>
          <p:nvPr>
            <p:ph type="sldNum" sz="quarter" idx="10"/>
          </p:nvPr>
        </p:nvSpPr>
        <p:spPr/>
        <p:txBody>
          <a:bodyPr/>
          <a:lstStyle/>
          <a:p>
            <a:fld id="{F1D2A44D-08B6-154C-9D37-84C1C45E9A81}" type="slidenum">
              <a:rPr lang="en-US" smtClean="0"/>
              <a:t>32</a:t>
            </a:fld>
            <a:endParaRPr lang="en-US"/>
          </a:p>
        </p:txBody>
      </p:sp>
    </p:spTree>
    <p:extLst>
      <p:ext uri="{BB962C8B-B14F-4D97-AF65-F5344CB8AC3E}">
        <p14:creationId xmlns:p14="http://schemas.microsoft.com/office/powerpoint/2010/main" val="53985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33</a:t>
            </a:fld>
            <a:endParaRPr lang="en-US"/>
          </a:p>
        </p:txBody>
      </p:sp>
    </p:spTree>
    <p:extLst>
      <p:ext uri="{BB962C8B-B14F-4D97-AF65-F5344CB8AC3E}">
        <p14:creationId xmlns:p14="http://schemas.microsoft.com/office/powerpoint/2010/main" val="1964586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A44D-08B6-154C-9D37-84C1C45E9A81}" type="slidenum">
              <a:rPr lang="en-US" smtClean="0"/>
              <a:t>34</a:t>
            </a:fld>
            <a:endParaRPr lang="en-US"/>
          </a:p>
        </p:txBody>
      </p:sp>
    </p:spTree>
    <p:extLst>
      <p:ext uri="{BB962C8B-B14F-4D97-AF65-F5344CB8AC3E}">
        <p14:creationId xmlns:p14="http://schemas.microsoft.com/office/powerpoint/2010/main" val="3972206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35</a:t>
            </a:fld>
            <a:endParaRPr lang="en-US"/>
          </a:p>
        </p:txBody>
      </p:sp>
    </p:spTree>
    <p:extLst>
      <p:ext uri="{BB962C8B-B14F-4D97-AF65-F5344CB8AC3E}">
        <p14:creationId xmlns:p14="http://schemas.microsoft.com/office/powerpoint/2010/main" val="181339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4</a:t>
            </a:fld>
            <a:endParaRPr lang="en-US"/>
          </a:p>
        </p:txBody>
      </p:sp>
    </p:spTree>
    <p:extLst>
      <p:ext uri="{BB962C8B-B14F-4D97-AF65-F5344CB8AC3E}">
        <p14:creationId xmlns:p14="http://schemas.microsoft.com/office/powerpoint/2010/main" val="170382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5</a:t>
            </a:fld>
            <a:endParaRPr lang="en-US"/>
          </a:p>
        </p:txBody>
      </p:sp>
    </p:spTree>
    <p:extLst>
      <p:ext uri="{BB962C8B-B14F-4D97-AF65-F5344CB8AC3E}">
        <p14:creationId xmlns:p14="http://schemas.microsoft.com/office/powerpoint/2010/main" val="188172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A44D-08B6-154C-9D37-84C1C45E9A81}" type="slidenum">
              <a:rPr lang="en-US" smtClean="0"/>
              <a:t>6</a:t>
            </a:fld>
            <a:endParaRPr lang="en-US"/>
          </a:p>
        </p:txBody>
      </p:sp>
    </p:spTree>
    <p:extLst>
      <p:ext uri="{BB962C8B-B14F-4D97-AF65-F5344CB8AC3E}">
        <p14:creationId xmlns:p14="http://schemas.microsoft.com/office/powerpoint/2010/main" val="145747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2A44D-08B6-154C-9D37-84C1C45E9A81}" type="slidenum">
              <a:rPr lang="en-US" smtClean="0"/>
              <a:t>7</a:t>
            </a:fld>
            <a:endParaRPr lang="en-US"/>
          </a:p>
        </p:txBody>
      </p:sp>
    </p:spTree>
    <p:extLst>
      <p:ext uri="{BB962C8B-B14F-4D97-AF65-F5344CB8AC3E}">
        <p14:creationId xmlns:p14="http://schemas.microsoft.com/office/powerpoint/2010/main" val="76045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8</a:t>
            </a:fld>
            <a:endParaRPr lang="en-US"/>
          </a:p>
        </p:txBody>
      </p:sp>
    </p:spTree>
    <p:extLst>
      <p:ext uri="{BB962C8B-B14F-4D97-AF65-F5344CB8AC3E}">
        <p14:creationId xmlns:p14="http://schemas.microsoft.com/office/powerpoint/2010/main" val="343949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2A44D-08B6-154C-9D37-84C1C45E9A81}" type="slidenum">
              <a:rPr lang="en-US" smtClean="0"/>
              <a:t>9</a:t>
            </a:fld>
            <a:endParaRPr lang="en-US"/>
          </a:p>
        </p:txBody>
      </p:sp>
    </p:spTree>
    <p:extLst>
      <p:ext uri="{BB962C8B-B14F-4D97-AF65-F5344CB8AC3E}">
        <p14:creationId xmlns:p14="http://schemas.microsoft.com/office/powerpoint/2010/main" val="350543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9435830" y="6492875"/>
            <a:ext cx="2743200" cy="365125"/>
          </a:xfrm>
        </p:spPr>
        <p:txBody>
          <a:bodyPr/>
          <a:lstStyle>
            <a:lvl1pPr algn="ctr">
              <a:defRPr>
                <a:solidFill>
                  <a:schemeClr val="bg1"/>
                </a:solidFill>
                <a:latin typeface="Helvetica" panose="020B0604020202020204" pitchFamily="34" charset="0"/>
                <a:cs typeface="Helvetica" panose="020B0604020202020204" pitchFamily="34" charset="0"/>
              </a:defRPr>
            </a:lvl1pPr>
          </a:lstStyle>
          <a:p>
            <a:fld id="{4B2509CC-67E6-4E41-A678-D5D37150C240}" type="slidenum">
              <a:rPr lang="en-US" smtClean="0"/>
              <a:pPr/>
              <a:t>‹#›</a:t>
            </a:fld>
            <a:endParaRPr lang="en-US" dirty="0"/>
          </a:p>
        </p:txBody>
      </p:sp>
    </p:spTree>
    <p:extLst>
      <p:ext uri="{BB962C8B-B14F-4D97-AF65-F5344CB8AC3E}">
        <p14:creationId xmlns:p14="http://schemas.microsoft.com/office/powerpoint/2010/main" val="1821532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22499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198477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B2509CC-67E6-4E41-A678-D5D37150C240}" type="slidenum">
              <a:rPr lang="en-US" smtClean="0"/>
              <a:t>‹#›</a:t>
            </a:fld>
            <a:endParaRPr lang="en-US" dirty="0"/>
          </a:p>
        </p:txBody>
      </p:sp>
    </p:spTree>
    <p:extLst>
      <p:ext uri="{BB962C8B-B14F-4D97-AF65-F5344CB8AC3E}">
        <p14:creationId xmlns:p14="http://schemas.microsoft.com/office/powerpoint/2010/main" val="211876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5"/>
            <a:ext cx="10515600" cy="1500187"/>
          </a:xfrm>
          <a:prstGeom prst="rect">
            <a:avLst/>
          </a:prstGeo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56179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167004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62"/>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6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88715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35797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146394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82357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7"/>
            <a:ext cx="6172200" cy="4873625"/>
          </a:xfrm>
          <a:prstGeom prst="rect">
            <a:avLst/>
          </a:prstGeom>
        </p:spPr>
        <p:txBody>
          <a:bodyPr/>
          <a:lstStyle>
            <a:lvl1pPr marL="0" indent="0">
              <a:buNone/>
              <a:defRPr sz="3200"/>
            </a:lvl1pPr>
            <a:lvl2pPr marL="457155" indent="0">
              <a:buNone/>
              <a:defRPr sz="2800"/>
            </a:lvl2pPr>
            <a:lvl3pPr marL="914309" indent="0">
              <a:buNone/>
              <a:defRPr sz="2400"/>
            </a:lvl3pPr>
            <a:lvl4pPr marL="1371464" indent="0">
              <a:buNone/>
              <a:defRPr sz="2000"/>
            </a:lvl4pPr>
            <a:lvl5pPr marL="1828618" indent="0">
              <a:buNone/>
              <a:defRPr sz="2000"/>
            </a:lvl5pPr>
            <a:lvl6pPr marL="2285774"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55" indent="0">
              <a:buNone/>
              <a:defRPr sz="1400"/>
            </a:lvl2pPr>
            <a:lvl3pPr marL="914309" indent="0">
              <a:buNone/>
              <a:defRPr sz="1200"/>
            </a:lvl3pPr>
            <a:lvl4pPr marL="1371464" indent="0">
              <a:buNone/>
              <a:defRPr sz="1000"/>
            </a:lvl4pPr>
            <a:lvl5pPr marL="1828618" indent="0">
              <a:buNone/>
              <a:defRPr sz="1000"/>
            </a:lvl5pPr>
            <a:lvl6pPr marL="2285774" indent="0">
              <a:buNone/>
              <a:defRPr sz="1000"/>
            </a:lvl6pPr>
            <a:lvl7pPr marL="2742926" indent="0">
              <a:buNone/>
              <a:defRPr sz="1000"/>
            </a:lvl7pPr>
            <a:lvl8pPr marL="3200080" indent="0">
              <a:buNone/>
              <a:defRPr sz="1000"/>
            </a:lvl8pPr>
            <a:lvl9pPr marL="3657235"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B2509CC-67E6-4E41-A678-D5D37150C240}" type="slidenum">
              <a:rPr lang="en-US" smtClean="0"/>
              <a:t>‹#›</a:t>
            </a:fld>
            <a:endParaRPr lang="en-US"/>
          </a:p>
        </p:txBody>
      </p:sp>
    </p:spTree>
    <p:extLst>
      <p:ext uri="{BB962C8B-B14F-4D97-AF65-F5344CB8AC3E}">
        <p14:creationId xmlns:p14="http://schemas.microsoft.com/office/powerpoint/2010/main" val="125078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12532" y="635636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fld id="{4B2509CC-67E6-4E41-A678-D5D37150C240}" type="slidenum">
              <a:rPr lang="en-US" smtClean="0"/>
              <a:pPr/>
              <a:t>‹#›</a:t>
            </a:fld>
            <a:endParaRPr lang="en-US" dirty="0"/>
          </a:p>
        </p:txBody>
      </p:sp>
    </p:spTree>
    <p:extLst>
      <p:ext uri="{BB962C8B-B14F-4D97-AF65-F5344CB8AC3E}">
        <p14:creationId xmlns:p14="http://schemas.microsoft.com/office/powerpoint/2010/main" val="178382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21D70E-EA34-41F5-A25E-832FC8EF0D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15" y="1233060"/>
            <a:ext cx="12192000" cy="5292373"/>
          </a:xfrm>
          <a:prstGeom prst="rect">
            <a:avLst/>
          </a:prstGeom>
          <a:effectLst>
            <a:softEdge rad="63500"/>
          </a:effectLst>
        </p:spPr>
      </p:pic>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sp>
        <p:nvSpPr>
          <p:cNvPr id="14" name="Rectangle 13"/>
          <p:cNvSpPr/>
          <p:nvPr/>
        </p:nvSpPr>
        <p:spPr>
          <a:xfrm>
            <a:off x="1339705" y="282575"/>
            <a:ext cx="10685723" cy="954107"/>
          </a:xfrm>
          <a:prstGeom prst="rect">
            <a:avLst/>
          </a:prstGeom>
          <a:noFill/>
        </p:spPr>
        <p:txBody>
          <a:bodyPr wrap="square">
            <a:spAutoFit/>
          </a:bodyPr>
          <a:lstStyle/>
          <a:p>
            <a:pPr algn="ctr"/>
            <a:r>
              <a:rPr lang="en-US" sz="2800"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South Carolina House of Representatives</a:t>
            </a:r>
          </a:p>
          <a:p>
            <a:pPr algn="ctr"/>
            <a:r>
              <a:rPr lang="en-US" sz="2800"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Higher Education and Technical Colleges Subcommittee</a:t>
            </a:r>
          </a:p>
        </p:txBody>
      </p:sp>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58821" y="5734799"/>
            <a:ext cx="11274357" cy="646331"/>
          </a:xfrm>
          <a:prstGeom prst="rect">
            <a:avLst/>
          </a:prstGeom>
          <a:noFill/>
        </p:spPr>
        <p:txBody>
          <a:bodyPr wrap="square" rtlCol="0">
            <a:spAutoFit/>
          </a:bodyPr>
          <a:lstStyle/>
          <a:p>
            <a:pPr algn="ctr"/>
            <a:r>
              <a:rPr lang="en-US" b="1" dirty="0">
                <a:ln>
                  <a:solidFill>
                    <a:schemeClr val="tx1">
                      <a:alpha val="12000"/>
                    </a:schemeClr>
                  </a:solidFill>
                </a:ln>
                <a:solidFill>
                  <a:schemeClr val="bg1">
                    <a:lumMod val="95000"/>
                  </a:schemeClr>
                </a:solidFill>
                <a:latin typeface="Helvetica" panose="020B0604020202020204" pitchFamily="34" charset="0"/>
                <a:cs typeface="Helvetica" panose="020B0604020202020204" pitchFamily="34" charset="0"/>
              </a:rPr>
              <a:t>Budget Request Fiscal Year 2022-2023</a:t>
            </a:r>
          </a:p>
          <a:p>
            <a:pPr algn="ctr"/>
            <a:r>
              <a:rPr lang="en-US" b="1" dirty="0">
                <a:ln>
                  <a:solidFill>
                    <a:schemeClr val="tx1">
                      <a:alpha val="12000"/>
                    </a:schemeClr>
                  </a:solidFill>
                </a:ln>
                <a:solidFill>
                  <a:schemeClr val="bg1">
                    <a:lumMod val="95000"/>
                  </a:schemeClr>
                </a:solidFill>
                <a:latin typeface="Helvetica" panose="020B0604020202020204" pitchFamily="34" charset="0"/>
                <a:cs typeface="Helvetica" panose="020B0604020202020204" pitchFamily="34" charset="0"/>
              </a:rPr>
              <a:t>January 19, 2022</a:t>
            </a:r>
          </a:p>
        </p:txBody>
      </p:sp>
      <p:sp>
        <p:nvSpPr>
          <p:cNvPr id="5" name="Slide Number Placeholder 4"/>
          <p:cNvSpPr>
            <a:spLocks noGrp="1"/>
          </p:cNvSpPr>
          <p:nvPr>
            <p:ph type="sldNum" sz="quarter" idx="12"/>
          </p:nvPr>
        </p:nvSpPr>
        <p:spPr>
          <a:xfrm>
            <a:off x="9448799" y="6492875"/>
            <a:ext cx="2743200" cy="365125"/>
          </a:xfrm>
        </p:spPr>
        <p:txBody>
          <a:bodyPr/>
          <a:lstStyle/>
          <a:p>
            <a:fld id="{4B2509CC-67E6-4E41-A678-D5D37150C240}" type="slidenum">
              <a:rPr lang="en-US" smtClean="0"/>
              <a:t>1</a:t>
            </a:fld>
            <a:endParaRPr lang="en-US" dirty="0"/>
          </a:p>
        </p:txBody>
      </p:sp>
    </p:spTree>
    <p:extLst>
      <p:ext uri="{BB962C8B-B14F-4D97-AF65-F5344CB8AC3E}">
        <p14:creationId xmlns:p14="http://schemas.microsoft.com/office/powerpoint/2010/main" val="120897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Capital Requests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82630"/>
            <a:ext cx="2743200" cy="365125"/>
          </a:xfrm>
        </p:spPr>
        <p:txBody>
          <a:bodyPr/>
          <a:lstStyle/>
          <a:p>
            <a:fld id="{4B2509CC-67E6-4E41-A678-D5D37150C240}" type="slidenum">
              <a:rPr lang="en-US" smtClean="0"/>
              <a:t>10</a:t>
            </a:fld>
            <a:endParaRPr lang="en-US" dirty="0"/>
          </a:p>
        </p:txBody>
      </p:sp>
      <p:graphicFrame>
        <p:nvGraphicFramePr>
          <p:cNvPr id="56" name="Table 55">
            <a:extLst>
              <a:ext uri="{FF2B5EF4-FFF2-40B4-BE49-F238E27FC236}">
                <a16:creationId xmlns:a16="http://schemas.microsoft.com/office/drawing/2014/main" id="{3AC1EFF9-7845-412E-A8A8-FE4B7028B126}"/>
              </a:ext>
            </a:extLst>
          </p:cNvPr>
          <p:cNvGraphicFramePr>
            <a:graphicFrameLocks noGrp="1"/>
          </p:cNvGraphicFramePr>
          <p:nvPr>
            <p:extLst>
              <p:ext uri="{D42A27DB-BD31-4B8C-83A1-F6EECF244321}">
                <p14:modId xmlns:p14="http://schemas.microsoft.com/office/powerpoint/2010/main" val="105708362"/>
              </p:ext>
            </p:extLst>
          </p:nvPr>
        </p:nvGraphicFramePr>
        <p:xfrm>
          <a:off x="-3" y="1227091"/>
          <a:ext cx="12192002" cy="5270462"/>
        </p:xfrm>
        <a:graphic>
          <a:graphicData uri="http://schemas.openxmlformats.org/drawingml/2006/table">
            <a:tbl>
              <a:tblPr firstRow="1" bandRow="1">
                <a:tableStyleId>{5C22544A-7EE6-4342-B048-85BDC9FD1C3A}</a:tableStyleId>
              </a:tblPr>
              <a:tblGrid>
                <a:gridCol w="897625">
                  <a:extLst>
                    <a:ext uri="{9D8B030D-6E8A-4147-A177-3AD203B41FA5}">
                      <a16:colId xmlns:a16="http://schemas.microsoft.com/office/drawing/2014/main" val="223740855"/>
                    </a:ext>
                  </a:extLst>
                </a:gridCol>
                <a:gridCol w="1895912">
                  <a:extLst>
                    <a:ext uri="{9D8B030D-6E8A-4147-A177-3AD203B41FA5}">
                      <a16:colId xmlns:a16="http://schemas.microsoft.com/office/drawing/2014/main" val="1099759353"/>
                    </a:ext>
                  </a:extLst>
                </a:gridCol>
                <a:gridCol w="1468073">
                  <a:extLst>
                    <a:ext uri="{9D8B030D-6E8A-4147-A177-3AD203B41FA5}">
                      <a16:colId xmlns:a16="http://schemas.microsoft.com/office/drawing/2014/main" val="2652881080"/>
                    </a:ext>
                  </a:extLst>
                </a:gridCol>
                <a:gridCol w="7930392">
                  <a:extLst>
                    <a:ext uri="{9D8B030D-6E8A-4147-A177-3AD203B41FA5}">
                      <a16:colId xmlns:a16="http://schemas.microsoft.com/office/drawing/2014/main" val="517470305"/>
                    </a:ext>
                  </a:extLst>
                </a:gridCol>
              </a:tblGrid>
              <a:tr h="502555">
                <a:tc>
                  <a:txBody>
                    <a:bodyPr/>
                    <a:lstStyle/>
                    <a:p>
                      <a:pPr algn="ctr"/>
                      <a:r>
                        <a:rPr lang="en-US" sz="1400" dirty="0">
                          <a:latin typeface="Helvetica" panose="020B0604020202020204" pitchFamily="34" charset="0"/>
                          <a:cs typeface="Helvetica" panose="020B0604020202020204" pitchFamily="34" charset="0"/>
                        </a:rPr>
                        <a:t>Priority</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Request</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Amount Requested</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Description of Request</a:t>
                      </a:r>
                    </a:p>
                  </a:txBody>
                  <a:tcPr anchor="ctr">
                    <a:solidFill>
                      <a:srgbClr val="006F73"/>
                    </a:solidFill>
                  </a:tcPr>
                </a:tc>
                <a:extLst>
                  <a:ext uri="{0D108BD9-81ED-4DB2-BD59-A6C34878D82A}">
                    <a16:rowId xmlns:a16="http://schemas.microsoft.com/office/drawing/2014/main" val="1722868736"/>
                  </a:ext>
                </a:extLst>
              </a:tr>
              <a:tr h="1887182">
                <a:tc>
                  <a:txBody>
                    <a:bodyPr/>
                    <a:lstStyle/>
                    <a:p>
                      <a:pPr algn="ctr"/>
                      <a:r>
                        <a:rPr lang="en-US" sz="1200" dirty="0">
                          <a:latin typeface="Helvetica" panose="020B0604020202020204" pitchFamily="34" charset="0"/>
                          <a:cs typeface="Helvetica" panose="020B0604020202020204" pitchFamily="34" charset="0"/>
                        </a:rPr>
                        <a:t>4</a:t>
                      </a:r>
                    </a:p>
                  </a:txBody>
                  <a:tcPr>
                    <a:solidFill>
                      <a:schemeClr val="bg1">
                        <a:lumMod val="85000"/>
                      </a:schemeClr>
                    </a:solidFill>
                  </a:tcPr>
                </a:tc>
                <a:tc>
                  <a:txBody>
                    <a:bodyPr/>
                    <a:lstStyle/>
                    <a:p>
                      <a:pPr algn="l"/>
                      <a:r>
                        <a:rPr lang="en-US" sz="1200" dirty="0">
                          <a:latin typeface="Helvetica" panose="020B0604020202020204" pitchFamily="34" charset="0"/>
                          <a:cs typeface="Helvetica" panose="020B0604020202020204" pitchFamily="34" charset="0"/>
                        </a:rPr>
                        <a:t>Elevator Enhancements</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pitchFamily="34" charset="0"/>
                          <a:cs typeface="Helvetica" panose="020B0604020202020204" pitchFamily="34" charset="0"/>
                        </a:rPr>
                        <a:t>$990,000</a:t>
                      </a:r>
                    </a:p>
                    <a:p>
                      <a:pPr algn="ctr"/>
                      <a:endParaRPr lang="en-US" sz="12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marL="0" indent="0" algn="just">
                        <a:buFont typeface="Arial" panose="020B0604020202020204" pitchFamily="34" charset="0"/>
                        <a:buNone/>
                      </a:pPr>
                      <a:r>
                        <a:rPr lang="en-US" sz="1200" kern="1200" baseline="0" dirty="0">
                          <a:solidFill>
                            <a:schemeClr val="dk1"/>
                          </a:solidFill>
                          <a:latin typeface="Helvetica" panose="020B0604020202020204" pitchFamily="34" charset="0"/>
                          <a:ea typeface="+mn-ea"/>
                          <a:cs typeface="Helvetica" panose="020B0604020202020204" pitchFamily="34" charset="0"/>
                        </a:rPr>
                        <a:t>6 elevators on campus are in need of replacement.  There is a single elevator in each building and each elevator is original to the building.  Due to their age, parts have become obsolete and are difficult and expensive to source.</a:t>
                      </a:r>
                    </a:p>
                    <a:p>
                      <a:pPr marL="0" indent="0" algn="l">
                        <a:buFont typeface="Arial" panose="020B0604020202020204" pitchFamily="34" charset="0"/>
                        <a:buNone/>
                      </a:pPr>
                      <a:endParaRPr lang="en-US" sz="500" kern="1200" baseline="0" dirty="0">
                        <a:solidFill>
                          <a:schemeClr val="dk1"/>
                        </a:solidFill>
                        <a:latin typeface="Helvetica" panose="020B0604020202020204" pitchFamily="34" charset="0"/>
                        <a:ea typeface="+mn-ea"/>
                        <a:cs typeface="Helvetica" panose="020B0604020202020204" pitchFamily="34" charset="0"/>
                      </a:endParaRPr>
                    </a:p>
                    <a:p>
                      <a:pPr marL="0" indent="0" algn="l">
                        <a:buFont typeface="Arial" panose="020B0604020202020204" pitchFamily="34" charset="0"/>
                        <a:buNone/>
                      </a:pPr>
                      <a:r>
                        <a:rPr lang="en-US" sz="1200" b="0" u="sng" kern="1200" baseline="0" dirty="0">
                          <a:solidFill>
                            <a:schemeClr val="dk1"/>
                          </a:solidFill>
                          <a:latin typeface="Helvetica" panose="020B0604020202020204" pitchFamily="34" charset="0"/>
                          <a:ea typeface="+mn-ea"/>
                          <a:cs typeface="Helvetica" panose="020B0604020202020204" pitchFamily="34" charset="0"/>
                        </a:rPr>
                        <a:t>Building                          </a:t>
                      </a:r>
                      <a:r>
                        <a:rPr lang="en-US" sz="1200" b="0" u="none" kern="1200" baseline="0" dirty="0">
                          <a:solidFill>
                            <a:schemeClr val="dk1"/>
                          </a:solidFill>
                          <a:latin typeface="Helvetica" panose="020B0604020202020204" pitchFamily="34" charset="0"/>
                          <a:ea typeface="+mn-ea"/>
                          <a:cs typeface="Helvetica" panose="020B0604020202020204" pitchFamily="34" charset="0"/>
                        </a:rPr>
                        <a:t>___</a:t>
                      </a:r>
                      <a:r>
                        <a:rPr lang="en-US" sz="1200" b="0" u="sng" kern="1200" baseline="0" dirty="0">
                          <a:solidFill>
                            <a:schemeClr val="dk1"/>
                          </a:solidFill>
                          <a:latin typeface="Helvetica" panose="020B0604020202020204" pitchFamily="34" charset="0"/>
                          <a:ea typeface="+mn-ea"/>
                          <a:cs typeface="Helvetica" panose="020B0604020202020204" pitchFamily="34" charset="0"/>
                        </a:rPr>
                        <a:t>Constructed</a:t>
                      </a:r>
                    </a:p>
                    <a:p>
                      <a:pPr marL="0" indent="0" algn="l">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Jackson Student Center             1978</a:t>
                      </a:r>
                    </a:p>
                    <a:p>
                      <a:pPr marL="0" indent="0" algn="l">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Wheelwright Auditorium              1979</a:t>
                      </a:r>
                    </a:p>
                    <a:p>
                      <a:pPr marL="0" indent="0" algn="l">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Wall Building                               1993</a:t>
                      </a:r>
                    </a:p>
                    <a:p>
                      <a:pPr marL="0" indent="0" algn="l">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Prince Building                            1994</a:t>
                      </a:r>
                    </a:p>
                    <a:p>
                      <a:pPr marL="0" indent="0" algn="l">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Ingle Hall                                     1998</a:t>
                      </a:r>
                    </a:p>
                    <a:p>
                      <a:pPr marL="0" indent="0" algn="l">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Eaglin Hall                                   2000</a:t>
                      </a:r>
                    </a:p>
                  </a:txBody>
                  <a:tcPr>
                    <a:solidFill>
                      <a:schemeClr val="bg1">
                        <a:lumMod val="85000"/>
                      </a:schemeClr>
                    </a:solidFill>
                  </a:tcPr>
                </a:tc>
                <a:extLst>
                  <a:ext uri="{0D108BD9-81ED-4DB2-BD59-A6C34878D82A}">
                    <a16:rowId xmlns:a16="http://schemas.microsoft.com/office/drawing/2014/main" val="4111219157"/>
                  </a:ext>
                </a:extLst>
              </a:tr>
              <a:tr h="1552007">
                <a:tc>
                  <a:txBody>
                    <a:bodyPr/>
                    <a:lstStyle/>
                    <a:p>
                      <a:pPr algn="ctr"/>
                      <a:r>
                        <a:rPr lang="en-US" sz="1200" dirty="0">
                          <a:latin typeface="Helvetica" panose="020B0604020202020204" pitchFamily="34" charset="0"/>
                          <a:cs typeface="Helvetica" panose="020B0604020202020204" pitchFamily="34" charset="0"/>
                        </a:rPr>
                        <a:t>6</a:t>
                      </a:r>
                    </a:p>
                  </a:txBody>
                  <a:tcPr>
                    <a:noFill/>
                  </a:tcPr>
                </a:tc>
                <a:tc>
                  <a:txBody>
                    <a:bodyPr/>
                    <a:lstStyle/>
                    <a:p>
                      <a:pPr algn="ctr"/>
                      <a:r>
                        <a:rPr lang="en-US" sz="1200" dirty="0">
                          <a:latin typeface="Helvetica" panose="020B0604020202020204" pitchFamily="34" charset="0"/>
                          <a:cs typeface="Helvetica" panose="020B0604020202020204" pitchFamily="34" charset="0"/>
                        </a:rPr>
                        <a:t>Shift Western End of </a:t>
                      </a:r>
                    </a:p>
                    <a:p>
                      <a:pPr algn="ctr"/>
                      <a:r>
                        <a:rPr lang="en-US" sz="1200" dirty="0">
                          <a:latin typeface="Helvetica" panose="020B0604020202020204" pitchFamily="34" charset="0"/>
                          <a:cs typeface="Helvetica" panose="020B0604020202020204" pitchFamily="34" charset="0"/>
                        </a:rPr>
                        <a:t>University Boulevard</a:t>
                      </a:r>
                    </a:p>
                  </a:txBody>
                  <a:tcPr>
                    <a:noFill/>
                  </a:tcPr>
                </a:tc>
                <a:tc>
                  <a:txBody>
                    <a:bodyPr/>
                    <a:lstStyle/>
                    <a:p>
                      <a:pPr algn="ctr"/>
                      <a:r>
                        <a:rPr lang="en-US" sz="1200" dirty="0">
                          <a:latin typeface="Helvetica" panose="020B0604020202020204" pitchFamily="34" charset="0"/>
                          <a:cs typeface="Helvetica" panose="020B0604020202020204" pitchFamily="34" charset="0"/>
                        </a:rPr>
                        <a:t>$7,400,000</a:t>
                      </a:r>
                    </a:p>
                  </a:txBody>
                  <a:tcPr>
                    <a:noFill/>
                  </a:tcPr>
                </a:tc>
                <a:tc>
                  <a:txBody>
                    <a:bodyPr/>
                    <a:lstStyle/>
                    <a:p>
                      <a:pPr marL="0" indent="0" algn="just">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Shift approximately 2,100 feet of the western end of University Blvd southward to the edge of campus.  The shift would:</a:t>
                      </a:r>
                    </a:p>
                    <a:p>
                      <a:pPr marL="0" indent="0" algn="just">
                        <a:buFont typeface="Arial" panose="020B0604020202020204" pitchFamily="34" charset="0"/>
                        <a:buNone/>
                      </a:pPr>
                      <a:endParaRPr lang="en-US" sz="500" u="none" kern="1200" baseline="0" dirty="0">
                        <a:solidFill>
                          <a:schemeClr val="dk1"/>
                        </a:solidFill>
                        <a:latin typeface="Helvetica" panose="020B0604020202020204" pitchFamily="34" charset="0"/>
                        <a:ea typeface="+mn-ea"/>
                        <a:cs typeface="Helvetica" panose="020B0604020202020204" pitchFamily="34" charset="0"/>
                      </a:endParaRPr>
                    </a:p>
                    <a:p>
                      <a:pPr marL="285750" indent="-285750" algn="just">
                        <a:buFont typeface="Arial" panose="020B0604020202020204" pitchFamily="34" charset="0"/>
                        <a:buChar char="•"/>
                      </a:pPr>
                      <a:r>
                        <a:rPr lang="en-US" sz="1200" u="none" kern="1200" baseline="0" dirty="0">
                          <a:solidFill>
                            <a:schemeClr val="dk1"/>
                          </a:solidFill>
                          <a:latin typeface="Helvetica" panose="020B0604020202020204" pitchFamily="34" charset="0"/>
                          <a:ea typeface="+mn-ea"/>
                          <a:cs typeface="Helvetica" panose="020B0604020202020204" pitchFamily="34" charset="0"/>
                        </a:rPr>
                        <a:t>Permit expansion of the intercollegiate athletic complex, allowing for construction of the proposed Indoor Multi-purpose playing facility and the proposed Exercise Science and Human Performance Facility.</a:t>
                      </a:r>
                    </a:p>
                    <a:p>
                      <a:pPr marL="0" indent="0" algn="just">
                        <a:buFont typeface="Arial" panose="020B0604020202020204" pitchFamily="34" charset="0"/>
                        <a:buNone/>
                      </a:pPr>
                      <a:endParaRPr lang="en-US" sz="500" u="none" kern="1200" baseline="0" dirty="0">
                        <a:solidFill>
                          <a:schemeClr val="dk1"/>
                        </a:solidFill>
                        <a:latin typeface="Helvetica" panose="020B0604020202020204" pitchFamily="34" charset="0"/>
                        <a:ea typeface="+mn-ea"/>
                        <a:cs typeface="Helvetica" panose="020B0604020202020204" pitchFamily="34" charset="0"/>
                      </a:endParaRPr>
                    </a:p>
                    <a:p>
                      <a:pPr marL="285750" indent="-285750" algn="just">
                        <a:buFont typeface="Arial" panose="020B0604020202020204" pitchFamily="34" charset="0"/>
                        <a:buChar char="•"/>
                      </a:pPr>
                      <a:r>
                        <a:rPr lang="en-US" sz="1200" u="none" kern="1200" baseline="0" dirty="0">
                          <a:solidFill>
                            <a:schemeClr val="dk1"/>
                          </a:solidFill>
                          <a:latin typeface="Helvetica" panose="020B0604020202020204" pitchFamily="34" charset="0"/>
                          <a:ea typeface="+mn-ea"/>
                          <a:cs typeface="Helvetica" panose="020B0604020202020204" pitchFamily="34" charset="0"/>
                        </a:rPr>
                        <a:t>Alleviate the concentration of pedestrians on/near main campus thoroughfare on game days.</a:t>
                      </a:r>
                    </a:p>
                    <a:p>
                      <a:pPr marL="0" indent="0" algn="just">
                        <a:buFont typeface="Arial" panose="020B0604020202020204" pitchFamily="34" charset="0"/>
                        <a:buNone/>
                      </a:pPr>
                      <a:endParaRPr lang="en-US" sz="500" u="none" kern="1200" baseline="0" dirty="0">
                        <a:solidFill>
                          <a:schemeClr val="dk1"/>
                        </a:solidFill>
                        <a:latin typeface="Helvetica" panose="020B0604020202020204" pitchFamily="34" charset="0"/>
                        <a:ea typeface="+mn-ea"/>
                        <a:cs typeface="Helvetica" panose="020B0604020202020204" pitchFamily="34" charset="0"/>
                      </a:endParaRPr>
                    </a:p>
                    <a:p>
                      <a:pPr marL="285750" indent="-285750" algn="just">
                        <a:buFont typeface="Arial" panose="020B0604020202020204" pitchFamily="34" charset="0"/>
                        <a:buChar char="•"/>
                      </a:pPr>
                      <a:r>
                        <a:rPr lang="en-US" sz="1200" u="none" kern="1200" baseline="0" dirty="0">
                          <a:solidFill>
                            <a:schemeClr val="dk1"/>
                          </a:solidFill>
                          <a:latin typeface="Helvetica" panose="020B0604020202020204" pitchFamily="34" charset="0"/>
                          <a:ea typeface="+mn-ea"/>
                          <a:cs typeface="Helvetica" panose="020B0604020202020204" pitchFamily="34" charset="0"/>
                        </a:rPr>
                        <a:t>Draw the intersection of University Blvd with SC 544 closer to University Place residential complex and YY parking lot allowing safer and more convenient pedestrian and bicycle access.</a:t>
                      </a:r>
                    </a:p>
                  </a:txBody>
                  <a:tcPr>
                    <a:noFill/>
                  </a:tcPr>
                </a:tc>
                <a:extLst>
                  <a:ext uri="{0D108BD9-81ED-4DB2-BD59-A6C34878D82A}">
                    <a16:rowId xmlns:a16="http://schemas.microsoft.com/office/drawing/2014/main" val="2411968943"/>
                  </a:ext>
                </a:extLst>
              </a:tr>
              <a:tr h="1152919">
                <a:tc>
                  <a:txBody>
                    <a:bodyPr/>
                    <a:lstStyle/>
                    <a:p>
                      <a:pPr algn="ctr"/>
                      <a:r>
                        <a:rPr lang="en-US" sz="1200" dirty="0">
                          <a:latin typeface="Helvetica" panose="020B0604020202020204" pitchFamily="34" charset="0"/>
                          <a:cs typeface="Helvetica" panose="020B0604020202020204" pitchFamily="34" charset="0"/>
                        </a:rPr>
                        <a:t>7</a:t>
                      </a:r>
                    </a:p>
                  </a:txBody>
                  <a:tcPr>
                    <a:solidFill>
                      <a:schemeClr val="bg1">
                        <a:lumMod val="85000"/>
                      </a:schemeClr>
                    </a:solidFill>
                  </a:tcPr>
                </a:tc>
                <a:tc>
                  <a:txBody>
                    <a:bodyPr/>
                    <a:lstStyle/>
                    <a:p>
                      <a:pPr algn="ctr"/>
                      <a:r>
                        <a:rPr lang="en-US" sz="1200" dirty="0">
                          <a:latin typeface="Helvetica" panose="020B0604020202020204" pitchFamily="34" charset="0"/>
                          <a:cs typeface="Helvetica" panose="020B0604020202020204" pitchFamily="34" charset="0"/>
                        </a:rPr>
                        <a:t>Exercise Science and Human Performance Facility</a:t>
                      </a:r>
                    </a:p>
                  </a:txBody>
                  <a:tcPr>
                    <a:solidFill>
                      <a:schemeClr val="bg1">
                        <a:lumMod val="85000"/>
                      </a:schemeClr>
                    </a:solidFill>
                  </a:tcPr>
                </a:tc>
                <a:tc>
                  <a:txBody>
                    <a:bodyPr/>
                    <a:lstStyle/>
                    <a:p>
                      <a:pPr algn="ctr"/>
                      <a:r>
                        <a:rPr lang="en-US" sz="1200" dirty="0">
                          <a:latin typeface="Helvetica" panose="020B0604020202020204" pitchFamily="34" charset="0"/>
                          <a:cs typeface="Helvetica" panose="020B0604020202020204" pitchFamily="34" charset="0"/>
                        </a:rPr>
                        <a:t>$32,000,000</a:t>
                      </a:r>
                    </a:p>
                  </a:txBody>
                  <a:tcPr>
                    <a:solidFill>
                      <a:schemeClr val="bg1">
                        <a:lumMod val="85000"/>
                      </a:schemeClr>
                    </a:solidFill>
                  </a:tcPr>
                </a:tc>
                <a:tc>
                  <a:txBody>
                    <a:bodyPr/>
                    <a:lstStyle/>
                    <a:p>
                      <a:pPr marL="0" indent="0" algn="just">
                        <a:buFont typeface="Arial" panose="020B0604020202020204" pitchFamily="34" charset="0"/>
                        <a:buNone/>
                      </a:pPr>
                      <a:r>
                        <a:rPr lang="en-US" sz="1200" u="none" kern="1200" baseline="0" dirty="0">
                          <a:solidFill>
                            <a:schemeClr val="dk1"/>
                          </a:solidFill>
                          <a:latin typeface="Helvetica" panose="020B0604020202020204" pitchFamily="34" charset="0"/>
                          <a:ea typeface="+mn-ea"/>
                          <a:cs typeface="Helvetica" panose="020B0604020202020204" pitchFamily="34" charset="0"/>
                        </a:rPr>
                        <a:t>Construct 62,000 </a:t>
                      </a:r>
                      <a:r>
                        <a:rPr lang="en-US" sz="1200" u="none" kern="1200" baseline="0" dirty="0" err="1">
                          <a:solidFill>
                            <a:schemeClr val="dk1"/>
                          </a:solidFill>
                          <a:latin typeface="Helvetica" panose="020B0604020202020204" pitchFamily="34" charset="0"/>
                          <a:ea typeface="+mn-ea"/>
                          <a:cs typeface="Helvetica" panose="020B0604020202020204" pitchFamily="34" charset="0"/>
                        </a:rPr>
                        <a:t>sq</a:t>
                      </a:r>
                      <a:r>
                        <a:rPr lang="en-US" sz="1200" u="none" kern="1200" baseline="0" dirty="0">
                          <a:solidFill>
                            <a:schemeClr val="dk1"/>
                          </a:solidFill>
                          <a:latin typeface="Helvetica" panose="020B0604020202020204" pitchFamily="34" charset="0"/>
                          <a:ea typeface="+mn-ea"/>
                          <a:cs typeface="Helvetica" panose="020B0604020202020204" pitchFamily="34" charset="0"/>
                        </a:rPr>
                        <a:t> ft instructional facility for exercise and sport science programs and recreation and sport management programs.</a:t>
                      </a:r>
                    </a:p>
                    <a:p>
                      <a:pPr marL="171450" indent="-171450" algn="just">
                        <a:buFont typeface="Arial" panose="020B0604020202020204" pitchFamily="34" charset="0"/>
                        <a:buChar char="•"/>
                      </a:pPr>
                      <a:r>
                        <a:rPr lang="en-US" sz="1200" u="none" kern="1200" baseline="0" dirty="0">
                          <a:solidFill>
                            <a:schemeClr val="dk1"/>
                          </a:solidFill>
                          <a:latin typeface="Helvetica" panose="020B0604020202020204" pitchFamily="34" charset="0"/>
                          <a:ea typeface="+mn-ea"/>
                          <a:cs typeface="Helvetica" panose="020B0604020202020204" pitchFamily="34" charset="0"/>
                        </a:rPr>
                        <a:t>1</a:t>
                      </a:r>
                      <a:r>
                        <a:rPr lang="en-US" sz="1200" u="none" kern="1200" baseline="30000" dirty="0">
                          <a:solidFill>
                            <a:schemeClr val="dk1"/>
                          </a:solidFill>
                          <a:latin typeface="Helvetica" panose="020B0604020202020204" pitchFamily="34" charset="0"/>
                          <a:ea typeface="+mn-ea"/>
                          <a:cs typeface="Helvetica" panose="020B0604020202020204" pitchFamily="34" charset="0"/>
                        </a:rPr>
                        <a:t>st</a:t>
                      </a:r>
                      <a:r>
                        <a:rPr lang="en-US" sz="1200" u="none" kern="1200" baseline="0" dirty="0">
                          <a:solidFill>
                            <a:schemeClr val="dk1"/>
                          </a:solidFill>
                          <a:latin typeface="Helvetica" panose="020B0604020202020204" pitchFamily="34" charset="0"/>
                          <a:ea typeface="+mn-ea"/>
                          <a:cs typeface="Helvetica" panose="020B0604020202020204" pitchFamily="34" charset="0"/>
                        </a:rPr>
                        <a:t> and 2</a:t>
                      </a:r>
                      <a:r>
                        <a:rPr lang="en-US" sz="1200" u="none" kern="1200" baseline="30000" dirty="0">
                          <a:solidFill>
                            <a:schemeClr val="dk1"/>
                          </a:solidFill>
                          <a:latin typeface="Helvetica" panose="020B0604020202020204" pitchFamily="34" charset="0"/>
                          <a:ea typeface="+mn-ea"/>
                          <a:cs typeface="Helvetica" panose="020B0604020202020204" pitchFamily="34" charset="0"/>
                        </a:rPr>
                        <a:t>nd</a:t>
                      </a:r>
                      <a:r>
                        <a:rPr lang="en-US" sz="1200" u="none" kern="1200" baseline="0" dirty="0">
                          <a:solidFill>
                            <a:schemeClr val="dk1"/>
                          </a:solidFill>
                          <a:latin typeface="Helvetica" panose="020B0604020202020204" pitchFamily="34" charset="0"/>
                          <a:ea typeface="+mn-ea"/>
                          <a:cs typeface="Helvetica" panose="020B0604020202020204" pitchFamily="34" charset="0"/>
                        </a:rPr>
                        <a:t> floors will be devoted to educational programming, including classrooms, labs and administrative/support space.  Will serve over 1,000 students in exercise/sport science and recreation/sport management majors.</a:t>
                      </a:r>
                    </a:p>
                    <a:p>
                      <a:pPr marL="0" indent="0" algn="just">
                        <a:buFont typeface="Arial" panose="020B0604020202020204" pitchFamily="34" charset="0"/>
                        <a:buNone/>
                      </a:pPr>
                      <a:endParaRPr lang="en-US" sz="500" u="none" kern="1200" baseline="0" dirty="0">
                        <a:solidFill>
                          <a:schemeClr val="dk1"/>
                        </a:solidFill>
                        <a:latin typeface="Helvetica" panose="020B0604020202020204" pitchFamily="34" charset="0"/>
                        <a:ea typeface="+mn-ea"/>
                        <a:cs typeface="Helvetica" panose="020B0604020202020204" pitchFamily="34" charset="0"/>
                      </a:endParaRPr>
                    </a:p>
                    <a:p>
                      <a:pPr marL="171450" indent="-171450" algn="just">
                        <a:buFont typeface="Arial" panose="020B0604020202020204" pitchFamily="34" charset="0"/>
                        <a:buChar char="•"/>
                      </a:pPr>
                      <a:r>
                        <a:rPr lang="en-US" sz="1200" u="none" kern="1200" baseline="0" dirty="0">
                          <a:solidFill>
                            <a:schemeClr val="dk1"/>
                          </a:solidFill>
                          <a:latin typeface="Helvetica" panose="020B0604020202020204" pitchFamily="34" charset="0"/>
                          <a:ea typeface="+mn-ea"/>
                          <a:cs typeface="Helvetica" panose="020B0604020202020204" pitchFamily="34" charset="0"/>
                        </a:rPr>
                        <a:t>3</a:t>
                      </a:r>
                      <a:r>
                        <a:rPr lang="en-US" sz="1200" u="none" kern="1200" baseline="30000" dirty="0">
                          <a:solidFill>
                            <a:schemeClr val="dk1"/>
                          </a:solidFill>
                          <a:latin typeface="Helvetica" panose="020B0604020202020204" pitchFamily="34" charset="0"/>
                          <a:ea typeface="+mn-ea"/>
                          <a:cs typeface="Helvetica" panose="020B0604020202020204" pitchFamily="34" charset="0"/>
                        </a:rPr>
                        <a:t>rd</a:t>
                      </a:r>
                      <a:r>
                        <a:rPr lang="en-US" sz="1200" u="none" kern="1200" baseline="0" dirty="0">
                          <a:solidFill>
                            <a:schemeClr val="dk1"/>
                          </a:solidFill>
                          <a:latin typeface="Helvetica" panose="020B0604020202020204" pitchFamily="34" charset="0"/>
                          <a:ea typeface="+mn-ea"/>
                          <a:cs typeface="Helvetica" panose="020B0604020202020204" pitchFamily="34" charset="0"/>
                        </a:rPr>
                        <a:t> floor will contain coaches offices, meeting space and suite space will overlook Brooks Stadium.</a:t>
                      </a:r>
                    </a:p>
                  </a:txBody>
                  <a:tcPr>
                    <a:solidFill>
                      <a:schemeClr val="bg1">
                        <a:lumMod val="85000"/>
                      </a:schemeClr>
                    </a:solidFill>
                  </a:tcPr>
                </a:tc>
                <a:extLst>
                  <a:ext uri="{0D108BD9-81ED-4DB2-BD59-A6C34878D82A}">
                    <a16:rowId xmlns:a16="http://schemas.microsoft.com/office/drawing/2014/main" val="1033740778"/>
                  </a:ext>
                </a:extLst>
              </a:tr>
            </a:tbl>
          </a:graphicData>
        </a:graphic>
      </p:graphicFrame>
    </p:spTree>
    <p:extLst>
      <p:ext uri="{BB962C8B-B14F-4D97-AF65-F5344CB8AC3E}">
        <p14:creationId xmlns:p14="http://schemas.microsoft.com/office/powerpoint/2010/main" val="375697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Other Funds Requests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sp>
        <p:nvSpPr>
          <p:cNvPr id="2" name="Slide Number Placeholder 1"/>
          <p:cNvSpPr>
            <a:spLocks noGrp="1"/>
          </p:cNvSpPr>
          <p:nvPr>
            <p:ph type="sldNum" sz="quarter" idx="12"/>
          </p:nvPr>
        </p:nvSpPr>
        <p:spPr>
          <a:xfrm>
            <a:off x="9448799" y="6496497"/>
            <a:ext cx="2743200" cy="365125"/>
          </a:xfrm>
        </p:spPr>
        <p:txBody>
          <a:bodyPr/>
          <a:lstStyle/>
          <a:p>
            <a:fld id="{4B2509CC-67E6-4E41-A678-D5D37150C240}" type="slidenum">
              <a:rPr lang="en-US" smtClean="0"/>
              <a:t>11</a:t>
            </a:fld>
            <a:endParaRPr lang="en-US" dirty="0"/>
          </a:p>
        </p:txBody>
      </p:sp>
      <p:sp>
        <p:nvSpPr>
          <p:cNvPr id="57" name="TextBox 56">
            <a:extLst>
              <a:ext uri="{FF2B5EF4-FFF2-40B4-BE49-F238E27FC236}">
                <a16:creationId xmlns:a16="http://schemas.microsoft.com/office/drawing/2014/main" id="{C14D403C-F766-4EED-8670-181D9B97BC11}"/>
              </a:ext>
            </a:extLst>
          </p:cNvPr>
          <p:cNvSpPr txBox="1"/>
          <p:nvPr/>
        </p:nvSpPr>
        <p:spPr>
          <a:xfrm>
            <a:off x="1264477" y="2355886"/>
            <a:ext cx="10395615" cy="369332"/>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Coastal Carolina University has no requests for Other Funds for FY 2022-2023.</a:t>
            </a:r>
          </a:p>
        </p:txBody>
      </p:sp>
    </p:spTree>
    <p:extLst>
      <p:ext uri="{BB962C8B-B14F-4D97-AF65-F5344CB8AC3E}">
        <p14:creationId xmlns:p14="http://schemas.microsoft.com/office/powerpoint/2010/main" val="251143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Federal Funds Request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sp>
        <p:nvSpPr>
          <p:cNvPr id="2" name="TextBox 1"/>
          <p:cNvSpPr txBox="1"/>
          <p:nvPr/>
        </p:nvSpPr>
        <p:spPr>
          <a:xfrm>
            <a:off x="981637" y="2391510"/>
            <a:ext cx="10395615"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Coastal Carolina University has no request to increase federal funds authorization for FY 2022-2023.</a:t>
            </a:r>
          </a:p>
        </p:txBody>
      </p:sp>
      <p:sp>
        <p:nvSpPr>
          <p:cNvPr id="5" name="Slide Number Placeholder 4"/>
          <p:cNvSpPr>
            <a:spLocks noGrp="1"/>
          </p:cNvSpPr>
          <p:nvPr>
            <p:ph type="sldNum" sz="quarter" idx="12"/>
          </p:nvPr>
        </p:nvSpPr>
        <p:spPr>
          <a:xfrm>
            <a:off x="9448799" y="6492875"/>
            <a:ext cx="2743200" cy="365125"/>
          </a:xfrm>
        </p:spPr>
        <p:txBody>
          <a:bodyPr/>
          <a:lstStyle/>
          <a:p>
            <a:fld id="{4B2509CC-67E6-4E41-A678-D5D37150C240}" type="slidenum">
              <a:rPr lang="en-US" smtClean="0"/>
              <a:t>12</a:t>
            </a:fld>
            <a:endParaRPr lang="en-US" dirty="0"/>
          </a:p>
        </p:txBody>
      </p:sp>
    </p:spTree>
    <p:extLst>
      <p:ext uri="{BB962C8B-B14F-4D97-AF65-F5344CB8AC3E}">
        <p14:creationId xmlns:p14="http://schemas.microsoft.com/office/powerpoint/2010/main" val="91090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FTE Request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sp>
        <p:nvSpPr>
          <p:cNvPr id="2" name="TextBox 1"/>
          <p:cNvSpPr txBox="1"/>
          <p:nvPr/>
        </p:nvSpPr>
        <p:spPr>
          <a:xfrm>
            <a:off x="281353" y="5319349"/>
            <a:ext cx="11711355" cy="830997"/>
          </a:xfrm>
          <a:prstGeom prst="rect">
            <a:avLst/>
          </a:prstGeom>
          <a:noFill/>
        </p:spPr>
        <p:txBody>
          <a:bodyPr wrap="square" rtlCol="0">
            <a:spAutoFit/>
          </a:bodyPr>
          <a:lstStyle/>
          <a:p>
            <a:pPr algn="just"/>
            <a:r>
              <a:rPr lang="en-US" sz="1600" b="1" dirty="0">
                <a:latin typeface="Helvetica" panose="020B0604020202020204" pitchFamily="34" charset="0"/>
                <a:cs typeface="Helvetica" panose="020B0604020202020204" pitchFamily="34" charset="0"/>
              </a:rPr>
              <a:t>Proviso 11.14. </a:t>
            </a:r>
            <a:r>
              <a:rPr lang="en-US" sz="1600" dirty="0">
                <a:latin typeface="Helvetica" panose="020B0604020202020204" pitchFamily="34" charset="0"/>
                <a:cs typeface="Helvetica" panose="020B0604020202020204" pitchFamily="34" charset="0"/>
              </a:rPr>
              <a:t>(CHE: Other Funded FTE Revenue) When institutions of higher learning request additional </a:t>
            </a:r>
            <a:r>
              <a:rPr lang="en-US" sz="1600" b="1" dirty="0">
                <a:latin typeface="Helvetica" panose="020B0604020202020204" pitchFamily="34" charset="0"/>
                <a:cs typeface="Helvetica" panose="020B0604020202020204" pitchFamily="34" charset="0"/>
              </a:rPr>
              <a:t>other funded </a:t>
            </a:r>
            <a:r>
              <a:rPr lang="en-US" sz="1600" dirty="0">
                <a:latin typeface="Helvetica" panose="020B0604020202020204" pitchFamily="34" charset="0"/>
                <a:cs typeface="Helvetica" panose="020B0604020202020204" pitchFamily="34" charset="0"/>
              </a:rPr>
              <a:t>full-time equivalent positions, the Executive Budget Office shall inform the Commission on Higher Education of its decision regarding the request and whether or not sufficient revenues exist to fund the salary and fringe benefits for the positions.</a:t>
            </a:r>
          </a:p>
        </p:txBody>
      </p:sp>
      <p:sp>
        <p:nvSpPr>
          <p:cNvPr id="6" name="Slide Number Placeholder 5"/>
          <p:cNvSpPr>
            <a:spLocks noGrp="1"/>
          </p:cNvSpPr>
          <p:nvPr>
            <p:ph type="sldNum" sz="quarter" idx="12"/>
          </p:nvPr>
        </p:nvSpPr>
        <p:spPr>
          <a:xfrm>
            <a:off x="9448799" y="6492549"/>
            <a:ext cx="2743200" cy="365125"/>
          </a:xfrm>
        </p:spPr>
        <p:txBody>
          <a:bodyPr/>
          <a:lstStyle/>
          <a:p>
            <a:fld id="{4B2509CC-67E6-4E41-A678-D5D37150C240}" type="slidenum">
              <a:rPr lang="en-US" smtClean="0"/>
              <a:t>13</a:t>
            </a:fld>
            <a:endParaRPr lang="en-US" dirty="0"/>
          </a:p>
        </p:txBody>
      </p:sp>
      <p:sp>
        <p:nvSpPr>
          <p:cNvPr id="56" name="TextBox 55">
            <a:extLst>
              <a:ext uri="{FF2B5EF4-FFF2-40B4-BE49-F238E27FC236}">
                <a16:creationId xmlns:a16="http://schemas.microsoft.com/office/drawing/2014/main" id="{20410366-232A-4ECC-A4E2-609466FFE592}"/>
              </a:ext>
            </a:extLst>
          </p:cNvPr>
          <p:cNvSpPr txBox="1"/>
          <p:nvPr/>
        </p:nvSpPr>
        <p:spPr>
          <a:xfrm>
            <a:off x="1389007" y="2418030"/>
            <a:ext cx="10395615"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Coastal Carolina University has no request for additional Other Funded FTEs in FY 2022-2023.</a:t>
            </a:r>
          </a:p>
        </p:txBody>
      </p:sp>
    </p:spTree>
    <p:extLst>
      <p:ext uri="{BB962C8B-B14F-4D97-AF65-F5344CB8AC3E}">
        <p14:creationId xmlns:p14="http://schemas.microsoft.com/office/powerpoint/2010/main" val="361386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Provisos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6497"/>
            <a:ext cx="2743200" cy="365125"/>
          </a:xfrm>
        </p:spPr>
        <p:txBody>
          <a:bodyPr/>
          <a:lstStyle/>
          <a:p>
            <a:fld id="{4B2509CC-67E6-4E41-A678-D5D37150C240}" type="slidenum">
              <a:rPr lang="en-US" smtClean="0"/>
              <a:t>14</a:t>
            </a:fld>
            <a:endParaRPr lang="en-US" dirty="0"/>
          </a:p>
        </p:txBody>
      </p:sp>
      <p:sp>
        <p:nvSpPr>
          <p:cNvPr id="56" name="TextBox 55">
            <a:extLst>
              <a:ext uri="{FF2B5EF4-FFF2-40B4-BE49-F238E27FC236}">
                <a16:creationId xmlns:a16="http://schemas.microsoft.com/office/drawing/2014/main" id="{1DFB43FE-2D56-4F3E-8801-C85152B93C96}"/>
              </a:ext>
            </a:extLst>
          </p:cNvPr>
          <p:cNvSpPr txBox="1"/>
          <p:nvPr/>
        </p:nvSpPr>
        <p:spPr>
          <a:xfrm>
            <a:off x="1412296" y="2391510"/>
            <a:ext cx="10395615" cy="369332"/>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Coastal Carolina University has no proviso requests in FY 2022-2023.</a:t>
            </a:r>
          </a:p>
        </p:txBody>
      </p:sp>
    </p:spTree>
    <p:extLst>
      <p:ext uri="{BB962C8B-B14F-4D97-AF65-F5344CB8AC3E}">
        <p14:creationId xmlns:p14="http://schemas.microsoft.com/office/powerpoint/2010/main" val="59698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Tuition Mitigation</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6497"/>
            <a:ext cx="2743200" cy="365125"/>
          </a:xfrm>
        </p:spPr>
        <p:txBody>
          <a:bodyPr/>
          <a:lstStyle/>
          <a:p>
            <a:fld id="{4B2509CC-67E6-4E41-A678-D5D37150C240}" type="slidenum">
              <a:rPr lang="en-US" smtClean="0"/>
              <a:t>15</a:t>
            </a:fld>
            <a:endParaRPr lang="en-US" dirty="0"/>
          </a:p>
        </p:txBody>
      </p:sp>
      <p:sp>
        <p:nvSpPr>
          <p:cNvPr id="3" name="TextBox 2">
            <a:extLst>
              <a:ext uri="{FF2B5EF4-FFF2-40B4-BE49-F238E27FC236}">
                <a16:creationId xmlns:a16="http://schemas.microsoft.com/office/drawing/2014/main" id="{650007E6-A563-447E-8955-AFCBB9F9FCEC}"/>
              </a:ext>
            </a:extLst>
          </p:cNvPr>
          <p:cNvSpPr txBox="1"/>
          <p:nvPr/>
        </p:nvSpPr>
        <p:spPr>
          <a:xfrm>
            <a:off x="727970" y="1669002"/>
            <a:ext cx="10813002" cy="923330"/>
          </a:xfrm>
          <a:prstGeom prst="rect">
            <a:avLst/>
          </a:prstGeom>
          <a:noFill/>
        </p:spPr>
        <p:txBody>
          <a:bodyPr wrap="square" rtlCol="0">
            <a:spAutoFit/>
          </a:bodyPr>
          <a:lstStyle/>
          <a:p>
            <a:pPr algn="just"/>
            <a:r>
              <a:rPr lang="en-US" dirty="0">
                <a:latin typeface="Helvetica" panose="020B0604020202020204" pitchFamily="34" charset="0"/>
                <a:cs typeface="Helvetica" panose="020B0604020202020204" pitchFamily="34" charset="0"/>
              </a:rPr>
              <a:t>Coastal Carolina University is committed to keeping tuition affordable for students and their families, especially in-state students.  The University would be very appreciative of available funding to offset inflationary and mandated cost increases, thereby mitigating against tuition increases.</a:t>
            </a:r>
          </a:p>
        </p:txBody>
      </p:sp>
      <p:graphicFrame>
        <p:nvGraphicFramePr>
          <p:cNvPr id="57" name="Table 56">
            <a:extLst>
              <a:ext uri="{FF2B5EF4-FFF2-40B4-BE49-F238E27FC236}">
                <a16:creationId xmlns:a16="http://schemas.microsoft.com/office/drawing/2014/main" id="{9749640A-EF8C-4FFA-985D-0DBC3FFF35CF}"/>
              </a:ext>
            </a:extLst>
          </p:cNvPr>
          <p:cNvGraphicFramePr>
            <a:graphicFrameLocks noGrp="1"/>
          </p:cNvGraphicFramePr>
          <p:nvPr>
            <p:extLst>
              <p:ext uri="{D42A27DB-BD31-4B8C-83A1-F6EECF244321}">
                <p14:modId xmlns:p14="http://schemas.microsoft.com/office/powerpoint/2010/main" val="3096862255"/>
              </p:ext>
            </p:extLst>
          </p:nvPr>
        </p:nvGraphicFramePr>
        <p:xfrm>
          <a:off x="2511601" y="2814221"/>
          <a:ext cx="7297445" cy="2949634"/>
        </p:xfrm>
        <a:graphic>
          <a:graphicData uri="http://schemas.openxmlformats.org/drawingml/2006/table">
            <a:tbl>
              <a:tblPr firstRow="1" bandRow="1">
                <a:tableStyleId>{5C22544A-7EE6-4342-B048-85BDC9FD1C3A}</a:tableStyleId>
              </a:tblPr>
              <a:tblGrid>
                <a:gridCol w="5086905">
                  <a:extLst>
                    <a:ext uri="{9D8B030D-6E8A-4147-A177-3AD203B41FA5}">
                      <a16:colId xmlns:a16="http://schemas.microsoft.com/office/drawing/2014/main" val="3743295381"/>
                    </a:ext>
                  </a:extLst>
                </a:gridCol>
                <a:gridCol w="2210540">
                  <a:extLst>
                    <a:ext uri="{9D8B030D-6E8A-4147-A177-3AD203B41FA5}">
                      <a16:colId xmlns:a16="http://schemas.microsoft.com/office/drawing/2014/main" val="1274049736"/>
                    </a:ext>
                  </a:extLst>
                </a:gridCol>
              </a:tblGrid>
              <a:tr h="692459">
                <a:tc gridSpan="2">
                  <a:txBody>
                    <a:bodyPr/>
                    <a:lstStyle/>
                    <a:p>
                      <a:pPr algn="ctr"/>
                      <a:r>
                        <a:rPr lang="en-US" sz="1600" dirty="0">
                          <a:latin typeface="Helvetica" panose="020B0604020202020204" pitchFamily="34" charset="0"/>
                          <a:cs typeface="Helvetica" panose="020B0604020202020204" pitchFamily="34" charset="0"/>
                        </a:rPr>
                        <a:t>Tuition Mitigation </a:t>
                      </a:r>
                    </a:p>
                    <a:p>
                      <a:pPr algn="ctr"/>
                      <a:r>
                        <a:rPr lang="en-US" sz="1600" dirty="0">
                          <a:latin typeface="Helvetica" panose="020B0604020202020204" pitchFamily="34" charset="0"/>
                          <a:cs typeface="Helvetica" panose="020B0604020202020204" pitchFamily="34" charset="0"/>
                        </a:rPr>
                        <a:t>Calculation</a:t>
                      </a:r>
                    </a:p>
                  </a:txBody>
                  <a:tcPr anchor="ctr">
                    <a:solidFill>
                      <a:srgbClr val="006F73"/>
                    </a:solidFill>
                  </a:tcPr>
                </a:tc>
                <a:tc hMerge="1">
                  <a:txBody>
                    <a:bodyPr/>
                    <a:lstStyle/>
                    <a:p>
                      <a:pPr algn="ctr"/>
                      <a:endParaRPr lang="en-US" sz="1600" dirty="0">
                        <a:latin typeface="Helvetica" panose="020B0604020202020204" pitchFamily="34" charset="0"/>
                        <a:cs typeface="Helvetica" panose="020B0604020202020204" pitchFamily="34" charset="0"/>
                      </a:endParaRPr>
                    </a:p>
                  </a:txBody>
                  <a:tcPr anchor="ctr">
                    <a:solidFill>
                      <a:srgbClr val="006F73"/>
                    </a:solidFill>
                  </a:tcPr>
                </a:tc>
                <a:extLst>
                  <a:ext uri="{0D108BD9-81ED-4DB2-BD59-A6C34878D82A}">
                    <a16:rowId xmlns:a16="http://schemas.microsoft.com/office/drawing/2014/main" val="1323660889"/>
                  </a:ext>
                </a:extLst>
              </a:tr>
              <a:tr h="451435">
                <a:tc>
                  <a:txBody>
                    <a:bodyPr/>
                    <a:lstStyle/>
                    <a:p>
                      <a:pPr algn="l"/>
                      <a:r>
                        <a:rPr lang="en-US" sz="1600" dirty="0">
                          <a:latin typeface="Helvetica" panose="020B0604020202020204" pitchFamily="34" charset="0"/>
                          <a:cs typeface="Helvetica" panose="020B0604020202020204" pitchFamily="34" charset="0"/>
                        </a:rPr>
                        <a:t>Total Authorized Budget</a:t>
                      </a:r>
                    </a:p>
                  </a:txBody>
                  <a:tcPr anchor="ctr">
                    <a:solidFill>
                      <a:schemeClr val="bg1">
                        <a:lumMod val="85000"/>
                      </a:schemeClr>
                    </a:solidFill>
                  </a:tcPr>
                </a:tc>
                <a:tc>
                  <a:txBody>
                    <a:bodyPr/>
                    <a:lstStyle/>
                    <a:p>
                      <a:pPr marL="0" algn="ctr" defTabSz="914309" rtl="0" eaLnBrk="1" latinLnBrk="0" hangingPunct="1"/>
                      <a:r>
                        <a:rPr lang="en-US" sz="1600" kern="1200" dirty="0">
                          <a:solidFill>
                            <a:schemeClr val="dk1"/>
                          </a:solidFill>
                          <a:latin typeface="Helvetica" panose="020B0604020202020204" pitchFamily="34" charset="0"/>
                          <a:ea typeface="+mn-ea"/>
                          <a:cs typeface="Helvetica" panose="020B0604020202020204" pitchFamily="34" charset="0"/>
                        </a:rPr>
                        <a:t>$251,794,594</a:t>
                      </a:r>
                    </a:p>
                  </a:txBody>
                  <a:tcPr anchor="ctr">
                    <a:solidFill>
                      <a:schemeClr val="bg1">
                        <a:lumMod val="85000"/>
                      </a:schemeClr>
                    </a:solidFill>
                  </a:tcPr>
                </a:tc>
                <a:extLst>
                  <a:ext uri="{0D108BD9-81ED-4DB2-BD59-A6C34878D82A}">
                    <a16:rowId xmlns:a16="http://schemas.microsoft.com/office/drawing/2014/main" val="1586940429"/>
                  </a:ext>
                </a:extLst>
              </a:tr>
              <a:tr h="451435">
                <a:tc>
                  <a:txBody>
                    <a:bodyPr/>
                    <a:lstStyle/>
                    <a:p>
                      <a:pPr algn="l"/>
                      <a:r>
                        <a:rPr lang="en-US" sz="1600" dirty="0">
                          <a:latin typeface="Helvetica" panose="020B0604020202020204" pitchFamily="34" charset="0"/>
                          <a:cs typeface="Helvetica" panose="020B0604020202020204" pitchFamily="34" charset="0"/>
                        </a:rPr>
                        <a:t>     Less: Federal Authorization</a:t>
                      </a:r>
                    </a:p>
                  </a:txBody>
                  <a:tcPr anchor="ctr">
                    <a:solidFill>
                      <a:schemeClr val="bg1">
                        <a:lumMod val="95000"/>
                      </a:schemeClr>
                    </a:solidFill>
                  </a:tcPr>
                </a:tc>
                <a:tc>
                  <a:txBody>
                    <a:bodyPr/>
                    <a:lstStyle/>
                    <a:p>
                      <a:pPr marL="0" algn="ctr" defTabSz="914309" rtl="0" eaLnBrk="1" latinLnBrk="0" hangingPunct="1"/>
                      <a:r>
                        <a:rPr lang="en-US" sz="1600" kern="1200" dirty="0">
                          <a:solidFill>
                            <a:schemeClr val="dk1"/>
                          </a:solidFill>
                          <a:latin typeface="Helvetica" panose="020B0604020202020204" pitchFamily="34" charset="0"/>
                          <a:ea typeface="+mn-ea"/>
                          <a:cs typeface="Helvetica" panose="020B0604020202020204" pitchFamily="34" charset="0"/>
                        </a:rPr>
                        <a:t>($21,000,000)</a:t>
                      </a:r>
                    </a:p>
                  </a:txBody>
                  <a:tcPr anchor="ctr">
                    <a:solidFill>
                      <a:schemeClr val="bg1">
                        <a:lumMod val="95000"/>
                      </a:schemeClr>
                    </a:solidFill>
                  </a:tcPr>
                </a:tc>
                <a:extLst>
                  <a:ext uri="{0D108BD9-81ED-4DB2-BD59-A6C34878D82A}">
                    <a16:rowId xmlns:a16="http://schemas.microsoft.com/office/drawing/2014/main" val="4067361674"/>
                  </a:ext>
                </a:extLst>
              </a:tr>
              <a:tr h="451435">
                <a:tc>
                  <a:txBody>
                    <a:bodyPr/>
                    <a:lstStyle/>
                    <a:p>
                      <a:pPr algn="l"/>
                      <a:r>
                        <a:rPr lang="en-US" sz="1600" dirty="0">
                          <a:latin typeface="Helvetica" panose="020B0604020202020204" pitchFamily="34" charset="0"/>
                          <a:cs typeface="Helvetica" panose="020B0604020202020204" pitchFamily="34" charset="0"/>
                        </a:rPr>
                        <a:t>     Less: Auxiliary Authorization</a:t>
                      </a:r>
                    </a:p>
                  </a:txBody>
                  <a:tcPr anchor="ctr">
                    <a:solidFill>
                      <a:schemeClr val="bg1">
                        <a:lumMod val="85000"/>
                      </a:schemeClr>
                    </a:solidFill>
                  </a:tcPr>
                </a:tc>
                <a:tc>
                  <a:txBody>
                    <a:bodyPr/>
                    <a:lstStyle/>
                    <a:p>
                      <a:pPr marL="0" algn="ctr" defTabSz="914309" rtl="0" eaLnBrk="1" latinLnBrk="0" hangingPunct="1"/>
                      <a:r>
                        <a:rPr lang="en-US" sz="1600" u="sng" kern="1200" dirty="0">
                          <a:solidFill>
                            <a:schemeClr val="dk1"/>
                          </a:solidFill>
                          <a:latin typeface="Helvetica" panose="020B0604020202020204" pitchFamily="34" charset="0"/>
                          <a:ea typeface="+mn-ea"/>
                          <a:cs typeface="Helvetica" panose="020B0604020202020204" pitchFamily="34" charset="0"/>
                        </a:rPr>
                        <a:t>($17,150,000)</a:t>
                      </a:r>
                    </a:p>
                  </a:txBody>
                  <a:tcPr anchor="ctr">
                    <a:solidFill>
                      <a:schemeClr val="bg1">
                        <a:lumMod val="85000"/>
                      </a:schemeClr>
                    </a:solidFill>
                  </a:tcPr>
                </a:tc>
                <a:extLst>
                  <a:ext uri="{0D108BD9-81ED-4DB2-BD59-A6C34878D82A}">
                    <a16:rowId xmlns:a16="http://schemas.microsoft.com/office/drawing/2014/main" val="3928166500"/>
                  </a:ext>
                </a:extLst>
              </a:tr>
              <a:tr h="451435">
                <a:tc>
                  <a:txBody>
                    <a:bodyPr/>
                    <a:lstStyle/>
                    <a:p>
                      <a:pPr algn="l"/>
                      <a:endParaRPr lang="en-US" sz="160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marL="0" algn="ctr" defTabSz="914309" rtl="0" eaLnBrk="1" latinLnBrk="0" hangingPunct="1"/>
                      <a:r>
                        <a:rPr lang="en-US" sz="1600" kern="1200" dirty="0">
                          <a:solidFill>
                            <a:schemeClr val="dk1"/>
                          </a:solidFill>
                          <a:latin typeface="Helvetica" panose="020B0604020202020204" pitchFamily="34" charset="0"/>
                          <a:ea typeface="+mn-ea"/>
                          <a:cs typeface="Helvetica" panose="020B0604020202020204" pitchFamily="34" charset="0"/>
                        </a:rPr>
                        <a:t>$213,644,594</a:t>
                      </a:r>
                    </a:p>
                  </a:txBody>
                  <a:tcPr anchor="ctr">
                    <a:solidFill>
                      <a:schemeClr val="bg1">
                        <a:lumMod val="95000"/>
                      </a:schemeClr>
                    </a:solidFill>
                  </a:tcPr>
                </a:tc>
                <a:extLst>
                  <a:ext uri="{0D108BD9-81ED-4DB2-BD59-A6C34878D82A}">
                    <a16:rowId xmlns:a16="http://schemas.microsoft.com/office/drawing/2014/main" val="286080026"/>
                  </a:ext>
                </a:extLst>
              </a:tr>
              <a:tr h="451435">
                <a:tc>
                  <a:txBody>
                    <a:bodyPr/>
                    <a:lstStyle/>
                    <a:p>
                      <a:pPr algn="l"/>
                      <a:r>
                        <a:rPr lang="en-US" sz="1600" dirty="0">
                          <a:latin typeface="Helvetica" panose="020B0604020202020204" pitchFamily="34" charset="0"/>
                          <a:cs typeface="Helvetica" panose="020B0604020202020204" pitchFamily="34" charset="0"/>
                        </a:rPr>
                        <a:t>Higher Education Price Index (HEPI) – 2.7% increase</a:t>
                      </a:r>
                    </a:p>
                  </a:txBody>
                  <a:tcPr anchor="ctr">
                    <a:solidFill>
                      <a:schemeClr val="bg1">
                        <a:lumMod val="85000"/>
                      </a:schemeClr>
                    </a:solidFill>
                  </a:tcPr>
                </a:tc>
                <a:tc>
                  <a:txBody>
                    <a:bodyPr/>
                    <a:lstStyle/>
                    <a:p>
                      <a:pPr marL="0" algn="ctr" defTabSz="914309" rtl="0" eaLnBrk="1" latinLnBrk="0" hangingPunct="1"/>
                      <a:r>
                        <a:rPr lang="en-US" sz="1600" b="1" kern="1200" dirty="0">
                          <a:solidFill>
                            <a:schemeClr val="dk1"/>
                          </a:solidFill>
                          <a:latin typeface="Helvetica" panose="020B0604020202020204" pitchFamily="34" charset="0"/>
                          <a:ea typeface="+mn-ea"/>
                          <a:cs typeface="Helvetica" panose="020B0604020202020204" pitchFamily="34" charset="0"/>
                        </a:rPr>
                        <a:t>$5,768,404</a:t>
                      </a:r>
                    </a:p>
                  </a:txBody>
                  <a:tcPr anchor="ctr">
                    <a:solidFill>
                      <a:schemeClr val="bg1">
                        <a:lumMod val="85000"/>
                      </a:schemeClr>
                    </a:solidFill>
                  </a:tcPr>
                </a:tc>
                <a:extLst>
                  <a:ext uri="{0D108BD9-81ED-4DB2-BD59-A6C34878D82A}">
                    <a16:rowId xmlns:a16="http://schemas.microsoft.com/office/drawing/2014/main" val="77937476"/>
                  </a:ext>
                </a:extLst>
              </a:tr>
            </a:tbl>
          </a:graphicData>
        </a:graphic>
      </p:graphicFrame>
    </p:spTree>
    <p:extLst>
      <p:ext uri="{BB962C8B-B14F-4D97-AF65-F5344CB8AC3E}">
        <p14:creationId xmlns:p14="http://schemas.microsoft.com/office/powerpoint/2010/main" val="117305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Capital Renewal Needs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3139321"/>
          </a:xfrm>
          <a:prstGeom prst="rect">
            <a:avLst/>
          </a:prstGeom>
          <a:noFill/>
        </p:spPr>
        <p:txBody>
          <a:bodyPr wrap="square" rtlCol="0">
            <a:spAutoFit/>
          </a:bodyPr>
          <a:lstStyle/>
          <a:p>
            <a:r>
              <a:rPr lang="en-US" dirty="0">
                <a:ln>
                  <a:solidFill>
                    <a:schemeClr val="tx1">
                      <a:alpha val="12000"/>
                    </a:schemeClr>
                  </a:solidFill>
                </a:ln>
                <a:latin typeface="Helvetica" panose="020B0604020202020204" pitchFamily="34" charset="0"/>
                <a:cs typeface="Helvetica" panose="020B0604020202020204" pitchFamily="34" charset="0"/>
              </a:rPr>
              <a:t>Based on the Fall 2020 Building Condition Survey, there are 31 buildings on Coastal Carolina University’s campus with a condition rating less than 80%.</a:t>
            </a:r>
          </a:p>
          <a:p>
            <a:endParaRPr lang="en-US" dirty="0">
              <a:ln>
                <a:solidFill>
                  <a:schemeClr val="tx1">
                    <a:alpha val="12000"/>
                  </a:schemeClr>
                </a:solidFill>
              </a:ln>
              <a:latin typeface="Helvetica" panose="020B0604020202020204" pitchFamily="34" charset="0"/>
              <a:cs typeface="Helvetica" panose="020B0604020202020204" pitchFamily="34" charset="0"/>
            </a:endParaRPr>
          </a:p>
          <a:p>
            <a:r>
              <a:rPr lang="en-US" dirty="0">
                <a:ln>
                  <a:solidFill>
                    <a:schemeClr val="tx1">
                      <a:alpha val="12000"/>
                    </a:schemeClr>
                  </a:solidFill>
                </a:ln>
                <a:latin typeface="Helvetica" panose="020B0604020202020204" pitchFamily="34" charset="0"/>
                <a:cs typeface="Helvetica" panose="020B0604020202020204" pitchFamily="34" charset="0"/>
              </a:rPr>
              <a:t>To arrive at an estimated restoration cost:</a:t>
            </a:r>
          </a:p>
          <a:p>
            <a:endParaRPr lang="en-US" dirty="0">
              <a:ln>
                <a:solidFill>
                  <a:schemeClr val="tx1">
                    <a:alpha val="12000"/>
                  </a:schemeClr>
                </a:solidFill>
              </a:ln>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n>
                  <a:solidFill>
                    <a:schemeClr val="tx1">
                      <a:alpha val="12000"/>
                    </a:schemeClr>
                  </a:solidFill>
                </a:ln>
                <a:latin typeface="Helvetica" panose="020B0604020202020204" pitchFamily="34" charset="0"/>
                <a:cs typeface="Helvetica" panose="020B0604020202020204" pitchFamily="34" charset="0"/>
              </a:rPr>
              <a:t>Reduced condition rating by 2% to allow for additional year of deterioration</a:t>
            </a:r>
          </a:p>
          <a:p>
            <a:pPr marL="285750" indent="-285750">
              <a:buFont typeface="Arial" panose="020B0604020202020204" pitchFamily="34" charset="0"/>
              <a:buChar char="•"/>
            </a:pPr>
            <a:r>
              <a:rPr lang="en-US" dirty="0">
                <a:ln>
                  <a:solidFill>
                    <a:schemeClr val="tx1">
                      <a:alpha val="12000"/>
                    </a:schemeClr>
                  </a:solidFill>
                </a:ln>
                <a:latin typeface="Helvetica" panose="020B0604020202020204" pitchFamily="34" charset="0"/>
                <a:cs typeface="Helvetica" panose="020B0604020202020204" pitchFamily="34" charset="0"/>
              </a:rPr>
              <a:t>Increased restoration cost by 5% to allow for inflation</a:t>
            </a:r>
          </a:p>
          <a:p>
            <a:pPr marL="285750" indent="-285750">
              <a:buFont typeface="Arial" panose="020B0604020202020204" pitchFamily="34" charset="0"/>
              <a:buChar char="•"/>
            </a:pPr>
            <a:endParaRPr lang="en-US" dirty="0">
              <a:ln>
                <a:solidFill>
                  <a:schemeClr val="tx1">
                    <a:alpha val="12000"/>
                  </a:schemeClr>
                </a:solidFill>
              </a:ln>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n>
                <a:solidFill>
                  <a:schemeClr val="tx1">
                    <a:alpha val="12000"/>
                  </a:schemeClr>
                </a:solidFill>
              </a:ln>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It would cost </a:t>
            </a:r>
            <a:r>
              <a:rPr lang="en-US" b="1" dirty="0">
                <a:latin typeface="Helvetica" panose="020B0604020202020204" pitchFamily="34" charset="0"/>
                <a:cs typeface="Helvetica" panose="020B0604020202020204" pitchFamily="34" charset="0"/>
              </a:rPr>
              <a:t>$30,476,000 </a:t>
            </a:r>
            <a:r>
              <a:rPr lang="en-US" dirty="0">
                <a:latin typeface="Helvetica" panose="020B0604020202020204" pitchFamily="34" charset="0"/>
                <a:cs typeface="Helvetica" panose="020B0604020202020204" pitchFamily="34" charset="0"/>
              </a:rPr>
              <a:t>to bring all facilities to an 80% condition, excluding residence halls, as the revenue produced by University Housing funds the maintenance of residence hall facilities.</a:t>
            </a:r>
            <a:endParaRPr lang="en-US" dirty="0">
              <a:ln>
                <a:solidFill>
                  <a:schemeClr val="tx1">
                    <a:alpha val="12000"/>
                  </a:schemeClr>
                </a:solidFill>
              </a:ln>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a:xfrm>
            <a:off x="9448799" y="6492875"/>
            <a:ext cx="2743200" cy="365125"/>
          </a:xfrm>
        </p:spPr>
        <p:txBody>
          <a:bodyPr/>
          <a:lstStyle/>
          <a:p>
            <a:fld id="{4B2509CC-67E6-4E41-A678-D5D37150C240}" type="slidenum">
              <a:rPr lang="en-US" smtClean="0"/>
              <a:t>16</a:t>
            </a:fld>
            <a:endParaRPr lang="en-US" dirty="0"/>
          </a:p>
        </p:txBody>
      </p:sp>
    </p:spTree>
    <p:extLst>
      <p:ext uri="{BB962C8B-B14F-4D97-AF65-F5344CB8AC3E}">
        <p14:creationId xmlns:p14="http://schemas.microsoft.com/office/powerpoint/2010/main" val="116513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Photocopy trans="19000"/>
                    </a14:imgEffect>
                    <a14:imgEffect>
                      <a14:colorTemperature colorTemp="4773"/>
                    </a14:imgEffect>
                  </a14:imgLayer>
                </a14:imgProps>
              </a:ext>
              <a:ext uri="{28A0092B-C50C-407E-A947-70E740481C1C}">
                <a14:useLocalDpi xmlns:a14="http://schemas.microsoft.com/office/drawing/2010/main"/>
              </a:ext>
            </a:extLst>
          </a:blip>
          <a:stretch>
            <a:fillRect/>
          </a:stretch>
        </p:blipFill>
        <p:spPr>
          <a:xfrm>
            <a:off x="4483153" y="1346949"/>
            <a:ext cx="2768235" cy="3756891"/>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TextBox 1"/>
          <p:cNvSpPr txBox="1"/>
          <p:nvPr/>
        </p:nvSpPr>
        <p:spPr>
          <a:xfrm>
            <a:off x="2445148" y="2625234"/>
            <a:ext cx="6838544" cy="1200329"/>
          </a:xfrm>
          <a:prstGeom prst="rect">
            <a:avLst/>
          </a:prstGeom>
          <a:noFill/>
        </p:spPr>
        <p:txBody>
          <a:bodyPr wrap="square" rtlCol="0">
            <a:spAutoFit/>
          </a:bodyPr>
          <a:lstStyle/>
          <a:p>
            <a:pPr algn="ctr"/>
            <a:r>
              <a:rPr lang="en-US" sz="7200" b="1" dirty="0">
                <a:solidFill>
                  <a:srgbClr val="006F73"/>
                </a:solidFill>
                <a:effectLst>
                  <a:innerShdw blurRad="63500" dist="50800" dir="13500000">
                    <a:prstClr val="black">
                      <a:alpha val="50000"/>
                    </a:prstClr>
                  </a:innerShdw>
                </a:effectLst>
                <a:latin typeface="Helvetica" panose="020B0604020202020204" pitchFamily="34" charset="0"/>
                <a:cs typeface="Helvetica" panose="020B0604020202020204" pitchFamily="34" charset="0"/>
              </a:rPr>
              <a:t>Appendix</a:t>
            </a:r>
          </a:p>
        </p:txBody>
      </p:sp>
      <p:sp>
        <p:nvSpPr>
          <p:cNvPr id="5" name="Rectangle 4"/>
          <p:cNvSpPr/>
          <p:nvPr/>
        </p:nvSpPr>
        <p:spPr>
          <a:xfrm>
            <a:off x="0" y="6"/>
            <a:ext cx="12192000" cy="437745"/>
          </a:xfrm>
          <a:prstGeom prst="rect">
            <a:avLst/>
          </a:prstGeom>
          <a:solidFill>
            <a:srgbClr val="006F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9448800" y="6492875"/>
            <a:ext cx="2743200" cy="365125"/>
          </a:xfrm>
        </p:spPr>
        <p:txBody>
          <a:bodyPr/>
          <a:lstStyle/>
          <a:p>
            <a:fld id="{4B2509CC-67E6-4E41-A678-D5D37150C240}" type="slidenum">
              <a:rPr lang="en-US" smtClean="0"/>
              <a:t>17</a:t>
            </a:fld>
            <a:endParaRPr lang="en-US" dirty="0"/>
          </a:p>
        </p:txBody>
      </p:sp>
    </p:spTree>
    <p:extLst>
      <p:ext uri="{BB962C8B-B14F-4D97-AF65-F5344CB8AC3E}">
        <p14:creationId xmlns:p14="http://schemas.microsoft.com/office/powerpoint/2010/main" val="274173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Student Enrollment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700590500"/>
              </p:ext>
            </p:extLst>
          </p:nvPr>
        </p:nvGraphicFramePr>
        <p:xfrm>
          <a:off x="3057448" y="1914275"/>
          <a:ext cx="6556443" cy="2337648"/>
        </p:xfrm>
        <a:graphic>
          <a:graphicData uri="http://schemas.openxmlformats.org/drawingml/2006/table">
            <a:tbl>
              <a:tblPr firstRow="1" bandRow="1">
                <a:tableStyleId>{5C22544A-7EE6-4342-B048-85BDC9FD1C3A}</a:tableStyleId>
              </a:tblPr>
              <a:tblGrid>
                <a:gridCol w="2661101">
                  <a:extLst>
                    <a:ext uri="{9D8B030D-6E8A-4147-A177-3AD203B41FA5}">
                      <a16:colId xmlns:a16="http://schemas.microsoft.com/office/drawing/2014/main" val="3743295381"/>
                    </a:ext>
                  </a:extLst>
                </a:gridCol>
                <a:gridCol w="1298057">
                  <a:extLst>
                    <a:ext uri="{9D8B030D-6E8A-4147-A177-3AD203B41FA5}">
                      <a16:colId xmlns:a16="http://schemas.microsoft.com/office/drawing/2014/main" val="1274049736"/>
                    </a:ext>
                  </a:extLst>
                </a:gridCol>
                <a:gridCol w="1274323">
                  <a:extLst>
                    <a:ext uri="{9D8B030D-6E8A-4147-A177-3AD203B41FA5}">
                      <a16:colId xmlns:a16="http://schemas.microsoft.com/office/drawing/2014/main" val="2197437824"/>
                    </a:ext>
                  </a:extLst>
                </a:gridCol>
                <a:gridCol w="1322962">
                  <a:extLst>
                    <a:ext uri="{9D8B030D-6E8A-4147-A177-3AD203B41FA5}">
                      <a16:colId xmlns:a16="http://schemas.microsoft.com/office/drawing/2014/main" val="3339143486"/>
                    </a:ext>
                  </a:extLst>
                </a:gridCol>
              </a:tblGrid>
              <a:tr h="983343">
                <a:tc>
                  <a:txBody>
                    <a:bodyPr/>
                    <a:lstStyle/>
                    <a:p>
                      <a:pPr algn="ctr"/>
                      <a:r>
                        <a:rPr lang="en-US" sz="1600" dirty="0">
                          <a:latin typeface="Helvetica" panose="020B0604020202020204" pitchFamily="34" charset="0"/>
                          <a:cs typeface="Helvetica" panose="020B0604020202020204" pitchFamily="34" charset="0"/>
                        </a:rPr>
                        <a:t>Undergraduate and Graduate</a:t>
                      </a:r>
                      <a:r>
                        <a:rPr lang="en-US" sz="1600" baseline="0" dirty="0">
                          <a:latin typeface="Helvetica" panose="020B0604020202020204" pitchFamily="34" charset="0"/>
                          <a:cs typeface="Helvetica" panose="020B0604020202020204" pitchFamily="34" charset="0"/>
                        </a:rPr>
                        <a:t> Enrollment</a:t>
                      </a:r>
                      <a:endParaRPr lang="en-US" sz="16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Fall 2020</a:t>
                      </a: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Fall 2021</a:t>
                      </a: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1-year change</a:t>
                      </a:r>
                    </a:p>
                  </a:txBody>
                  <a:tcPr anchor="ctr">
                    <a:solidFill>
                      <a:srgbClr val="006F73"/>
                    </a:solidFill>
                  </a:tcPr>
                </a:tc>
                <a:extLst>
                  <a:ext uri="{0D108BD9-81ED-4DB2-BD59-A6C34878D82A}">
                    <a16:rowId xmlns:a16="http://schemas.microsoft.com/office/drawing/2014/main" val="1323660889"/>
                  </a:ext>
                </a:extLst>
              </a:tr>
              <a:tr h="451435">
                <a:tc>
                  <a:txBody>
                    <a:bodyPr/>
                    <a:lstStyle/>
                    <a:p>
                      <a:pPr algn="l"/>
                      <a:r>
                        <a:rPr lang="en-US" sz="1600" dirty="0">
                          <a:latin typeface="Helvetica" panose="020B0604020202020204" pitchFamily="34" charset="0"/>
                          <a:cs typeface="Helvetica" panose="020B0604020202020204" pitchFamily="34" charset="0"/>
                        </a:rPr>
                        <a:t>Total Headcount</a:t>
                      </a:r>
                    </a:p>
                  </a:txBody>
                  <a:tcPr anchor="ctr">
                    <a:solidFill>
                      <a:schemeClr val="bg1">
                        <a:lumMod val="85000"/>
                      </a:schemeClr>
                    </a:solidFill>
                  </a:tcPr>
                </a:tc>
                <a:tc>
                  <a:txBody>
                    <a:bodyPr/>
                    <a:lstStyle/>
                    <a:p>
                      <a:pPr marL="0" algn="ctr" defTabSz="914309" rtl="0" eaLnBrk="1" latinLnBrk="0" hangingPunct="1"/>
                      <a:r>
                        <a:rPr lang="en-US" sz="1600" kern="1200" dirty="0">
                          <a:solidFill>
                            <a:schemeClr val="dk1"/>
                          </a:solidFill>
                          <a:latin typeface="Helvetica" panose="020B0604020202020204" pitchFamily="34" charset="0"/>
                          <a:ea typeface="+mn-ea"/>
                          <a:cs typeface="Helvetica" panose="020B0604020202020204" pitchFamily="34" charset="0"/>
                        </a:rPr>
                        <a:t>10,118</a:t>
                      </a:r>
                    </a:p>
                  </a:txBody>
                  <a:tcPr anchor="ctr">
                    <a:solidFill>
                      <a:schemeClr val="bg1">
                        <a:lumMod val="85000"/>
                      </a:schemeClr>
                    </a:solidFill>
                  </a:tcPr>
                </a:tc>
                <a:tc>
                  <a:txBody>
                    <a:bodyPr/>
                    <a:lstStyle/>
                    <a:p>
                      <a:pPr algn="ctr"/>
                      <a:r>
                        <a:rPr lang="en-US" sz="1600" dirty="0">
                          <a:latin typeface="Helvetica" panose="020B0604020202020204" pitchFamily="34" charset="0"/>
                          <a:cs typeface="Helvetica" panose="020B0604020202020204" pitchFamily="34" charset="0"/>
                        </a:rPr>
                        <a:t>10,473</a:t>
                      </a:r>
                    </a:p>
                  </a:txBody>
                  <a:tcPr anchor="ctr">
                    <a:solidFill>
                      <a:schemeClr val="bg1">
                        <a:lumMod val="85000"/>
                      </a:schemeClr>
                    </a:solidFill>
                  </a:tcPr>
                </a:tc>
                <a:tc>
                  <a:txBody>
                    <a:bodyPr/>
                    <a:lstStyle/>
                    <a:p>
                      <a:pPr algn="ctr"/>
                      <a:r>
                        <a:rPr lang="en-US" sz="1600" dirty="0">
                          <a:latin typeface="Helvetica" panose="020B0604020202020204" pitchFamily="34" charset="0"/>
                          <a:cs typeface="Helvetica" panose="020B0604020202020204" pitchFamily="34" charset="0"/>
                        </a:rPr>
                        <a:t>3.5%</a:t>
                      </a:r>
                    </a:p>
                  </a:txBody>
                  <a:tcPr anchor="ctr">
                    <a:solidFill>
                      <a:schemeClr val="bg1">
                        <a:lumMod val="85000"/>
                      </a:schemeClr>
                    </a:solidFill>
                  </a:tcPr>
                </a:tc>
                <a:extLst>
                  <a:ext uri="{0D108BD9-81ED-4DB2-BD59-A6C34878D82A}">
                    <a16:rowId xmlns:a16="http://schemas.microsoft.com/office/drawing/2014/main" val="1586940429"/>
                  </a:ext>
                </a:extLst>
              </a:tr>
              <a:tr h="451435">
                <a:tc>
                  <a:txBody>
                    <a:bodyPr/>
                    <a:lstStyle/>
                    <a:p>
                      <a:pPr algn="l"/>
                      <a:r>
                        <a:rPr lang="en-US" sz="1600" dirty="0">
                          <a:latin typeface="Helvetica" panose="020B0604020202020204" pitchFamily="34" charset="0"/>
                          <a:cs typeface="Helvetica" panose="020B0604020202020204" pitchFamily="34" charset="0"/>
                        </a:rPr>
                        <a:t>Total FTE</a:t>
                      </a:r>
                    </a:p>
                  </a:txBody>
                  <a:tcPr anchor="ctr">
                    <a:solidFill>
                      <a:schemeClr val="bg1">
                        <a:lumMod val="95000"/>
                      </a:schemeClr>
                    </a:solidFill>
                  </a:tcPr>
                </a:tc>
                <a:tc>
                  <a:txBody>
                    <a:bodyPr/>
                    <a:lstStyle/>
                    <a:p>
                      <a:pPr marL="0" algn="ctr" defTabSz="914309" rtl="0" eaLnBrk="1" latinLnBrk="0" hangingPunct="1"/>
                      <a:r>
                        <a:rPr lang="en-US" sz="1600" kern="1200" dirty="0">
                          <a:solidFill>
                            <a:schemeClr val="dk1"/>
                          </a:solidFill>
                          <a:latin typeface="Helvetica" panose="020B0604020202020204" pitchFamily="34" charset="0"/>
                          <a:ea typeface="+mn-ea"/>
                          <a:cs typeface="Helvetica" panose="020B0604020202020204" pitchFamily="34" charset="0"/>
                        </a:rPr>
                        <a:t>9,527</a:t>
                      </a:r>
                    </a:p>
                  </a:txBody>
                  <a:tcPr anchor="ctr">
                    <a:solidFill>
                      <a:schemeClr val="bg1">
                        <a:lumMod val="95000"/>
                      </a:schemeClr>
                    </a:solidFill>
                  </a:tcPr>
                </a:tc>
                <a:tc>
                  <a:txBody>
                    <a:bodyPr/>
                    <a:lstStyle/>
                    <a:p>
                      <a:pPr algn="ctr"/>
                      <a:r>
                        <a:rPr lang="en-US" sz="1600" dirty="0">
                          <a:latin typeface="Helvetica" panose="020B0604020202020204" pitchFamily="34" charset="0"/>
                          <a:cs typeface="Helvetica" panose="020B0604020202020204" pitchFamily="34" charset="0"/>
                        </a:rPr>
                        <a:t>9,895</a:t>
                      </a:r>
                    </a:p>
                  </a:txBody>
                  <a:tcPr anchor="ctr">
                    <a:solidFill>
                      <a:schemeClr val="bg1">
                        <a:lumMod val="95000"/>
                      </a:schemeClr>
                    </a:solidFill>
                  </a:tcPr>
                </a:tc>
                <a:tc>
                  <a:txBody>
                    <a:bodyPr/>
                    <a:lstStyle/>
                    <a:p>
                      <a:pPr algn="ctr"/>
                      <a:r>
                        <a:rPr lang="en-US" sz="1600" dirty="0">
                          <a:latin typeface="Helvetica" panose="020B0604020202020204" pitchFamily="34" charset="0"/>
                          <a:cs typeface="Helvetica" panose="020B0604020202020204" pitchFamily="34" charset="0"/>
                        </a:rPr>
                        <a:t>3.9%</a:t>
                      </a:r>
                    </a:p>
                  </a:txBody>
                  <a:tcPr anchor="ctr">
                    <a:solidFill>
                      <a:schemeClr val="bg1">
                        <a:lumMod val="95000"/>
                      </a:schemeClr>
                    </a:solidFill>
                  </a:tcPr>
                </a:tc>
                <a:extLst>
                  <a:ext uri="{0D108BD9-81ED-4DB2-BD59-A6C34878D82A}">
                    <a16:rowId xmlns:a16="http://schemas.microsoft.com/office/drawing/2014/main" val="4067361674"/>
                  </a:ext>
                </a:extLst>
              </a:tr>
              <a:tr h="451435">
                <a:tc>
                  <a:txBody>
                    <a:bodyPr/>
                    <a:lstStyle/>
                    <a:p>
                      <a:pPr algn="l"/>
                      <a:r>
                        <a:rPr lang="en-US" sz="1600" dirty="0">
                          <a:latin typeface="Helvetica" panose="020B0604020202020204" pitchFamily="34" charset="0"/>
                          <a:cs typeface="Helvetica" panose="020B0604020202020204" pitchFamily="34" charset="0"/>
                        </a:rPr>
                        <a:t>Student Credit Hours</a:t>
                      </a:r>
                    </a:p>
                  </a:txBody>
                  <a:tcPr anchor="ctr">
                    <a:solidFill>
                      <a:schemeClr val="bg1">
                        <a:lumMod val="85000"/>
                      </a:schemeClr>
                    </a:solidFill>
                  </a:tcPr>
                </a:tc>
                <a:tc>
                  <a:txBody>
                    <a:bodyPr/>
                    <a:lstStyle/>
                    <a:p>
                      <a:pPr marL="0" algn="ctr" defTabSz="914309" rtl="0" eaLnBrk="1" latinLnBrk="0" hangingPunct="1"/>
                      <a:r>
                        <a:rPr lang="en-US" sz="1600" kern="1200" dirty="0">
                          <a:solidFill>
                            <a:schemeClr val="dk1"/>
                          </a:solidFill>
                          <a:latin typeface="Helvetica" panose="020B0604020202020204" pitchFamily="34" charset="0"/>
                          <a:ea typeface="+mn-ea"/>
                          <a:cs typeface="Helvetica" panose="020B0604020202020204" pitchFamily="34" charset="0"/>
                        </a:rPr>
                        <a:t>141,880</a:t>
                      </a:r>
                    </a:p>
                  </a:txBody>
                  <a:tcPr anchor="ctr">
                    <a:solidFill>
                      <a:schemeClr val="bg1">
                        <a:lumMod val="85000"/>
                      </a:schemeClr>
                    </a:solidFill>
                  </a:tcPr>
                </a:tc>
                <a:tc>
                  <a:txBody>
                    <a:bodyPr/>
                    <a:lstStyle/>
                    <a:p>
                      <a:pPr algn="ctr"/>
                      <a:r>
                        <a:rPr lang="en-US" sz="1600" dirty="0">
                          <a:latin typeface="Helvetica" panose="020B0604020202020204" pitchFamily="34" charset="0"/>
                          <a:cs typeface="Helvetica" panose="020B0604020202020204" pitchFamily="34" charset="0"/>
                        </a:rPr>
                        <a:t>147,359</a:t>
                      </a:r>
                    </a:p>
                  </a:txBody>
                  <a:tcPr anchor="ctr">
                    <a:solidFill>
                      <a:schemeClr val="bg1">
                        <a:lumMod val="85000"/>
                      </a:schemeClr>
                    </a:solidFill>
                  </a:tcPr>
                </a:tc>
                <a:tc>
                  <a:txBody>
                    <a:bodyPr/>
                    <a:lstStyle/>
                    <a:p>
                      <a:pPr algn="ctr"/>
                      <a:r>
                        <a:rPr lang="en-US" sz="1600" dirty="0">
                          <a:latin typeface="Helvetica" panose="020B0604020202020204" pitchFamily="34" charset="0"/>
                          <a:cs typeface="Helvetica" panose="020B0604020202020204" pitchFamily="34" charset="0"/>
                        </a:rPr>
                        <a:t>3.9%</a:t>
                      </a:r>
                    </a:p>
                  </a:txBody>
                  <a:tcPr anchor="ctr">
                    <a:solidFill>
                      <a:schemeClr val="bg1">
                        <a:lumMod val="85000"/>
                      </a:schemeClr>
                    </a:solidFill>
                  </a:tcPr>
                </a:tc>
                <a:extLst>
                  <a:ext uri="{0D108BD9-81ED-4DB2-BD59-A6C34878D82A}">
                    <a16:rowId xmlns:a16="http://schemas.microsoft.com/office/drawing/2014/main" val="3928166500"/>
                  </a:ext>
                </a:extLst>
              </a:tr>
            </a:tbl>
          </a:graphicData>
        </a:graphic>
      </p:graphicFrame>
      <p:sp>
        <p:nvSpPr>
          <p:cNvPr id="3" name="Slide Number Placeholder 2"/>
          <p:cNvSpPr>
            <a:spLocks noGrp="1"/>
          </p:cNvSpPr>
          <p:nvPr>
            <p:ph type="sldNum" sz="quarter" idx="12"/>
          </p:nvPr>
        </p:nvSpPr>
        <p:spPr>
          <a:xfrm>
            <a:off x="9448799" y="6492875"/>
            <a:ext cx="2743200" cy="365125"/>
          </a:xfrm>
        </p:spPr>
        <p:txBody>
          <a:bodyPr/>
          <a:lstStyle/>
          <a:p>
            <a:fld id="{4B2509CC-67E6-4E41-A678-D5D37150C240}" type="slidenum">
              <a:rPr lang="en-US" smtClean="0"/>
              <a:t>18</a:t>
            </a:fld>
            <a:endParaRPr lang="en-US" dirty="0"/>
          </a:p>
        </p:txBody>
      </p:sp>
    </p:spTree>
    <p:extLst>
      <p:ext uri="{BB962C8B-B14F-4D97-AF65-F5344CB8AC3E}">
        <p14:creationId xmlns:p14="http://schemas.microsoft.com/office/powerpoint/2010/main" val="409860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85000"/>
                    <a:lumOff val="15000"/>
                  </a:schemeClr>
                </a:solidFill>
                <a:latin typeface="Helvetica" panose="020B0604020202020204" pitchFamily="34" charset="0"/>
                <a:cs typeface="Helvetica" panose="020B0604020202020204" pitchFamily="34" charset="0"/>
              </a:rPr>
              <a:t>Student Enrollment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grpSp>
      <p:sp>
        <p:nvSpPr>
          <p:cNvPr id="2" name="Slide Number Placeholder 1"/>
          <p:cNvSpPr>
            <a:spLocks noGrp="1"/>
          </p:cNvSpPr>
          <p:nvPr>
            <p:ph type="sldNum" sz="quarter" idx="12"/>
          </p:nvPr>
        </p:nvSpPr>
        <p:spPr>
          <a:xfrm>
            <a:off x="9448799" y="6478494"/>
            <a:ext cx="2743200" cy="365125"/>
          </a:xfrm>
        </p:spPr>
        <p:txBody>
          <a:bodyPr/>
          <a:lstStyle/>
          <a:p>
            <a:fld id="{4B2509CC-67E6-4E41-A678-D5D37150C240}" type="slidenum">
              <a:rPr lang="en-US" smtClean="0">
                <a:solidFill>
                  <a:schemeClr val="tx1">
                    <a:lumMod val="85000"/>
                    <a:lumOff val="15000"/>
                  </a:schemeClr>
                </a:solidFill>
              </a:rPr>
              <a:t>19</a:t>
            </a:fld>
            <a:endParaRPr lang="en-US" dirty="0">
              <a:solidFill>
                <a:schemeClr val="tx1">
                  <a:lumMod val="85000"/>
                  <a:lumOff val="15000"/>
                </a:schemeClr>
              </a:solidFill>
            </a:endParaRPr>
          </a:p>
        </p:txBody>
      </p:sp>
      <p:graphicFrame>
        <p:nvGraphicFramePr>
          <p:cNvPr id="56" name="Chart 55">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68699305"/>
              </p:ext>
            </p:extLst>
          </p:nvPr>
        </p:nvGraphicFramePr>
        <p:xfrm>
          <a:off x="1593086" y="1444166"/>
          <a:ext cx="9134475" cy="4719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412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Helvetica" panose="020B0604020202020204" pitchFamily="34" charset="0"/>
                <a:cs typeface="Helvetica" panose="020B0604020202020204" pitchFamily="34" charset="0"/>
              </a:rPr>
              <a:t>Agency Attendees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sp>
        <p:nvSpPr>
          <p:cNvPr id="56" name="Subtitle 2"/>
          <p:cNvSpPr txBox="1">
            <a:spLocks/>
          </p:cNvSpPr>
          <p:nvPr/>
        </p:nvSpPr>
        <p:spPr>
          <a:xfrm>
            <a:off x="1014364" y="1437086"/>
            <a:ext cx="10895841" cy="502919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800" dirty="0">
                <a:solidFill>
                  <a:sysClr val="windowText" lastClr="000000"/>
                </a:solidFill>
                <a:latin typeface="Helvetica" panose="020B0604020202020204" pitchFamily="34" charset="0"/>
                <a:cs typeface="Helvetica" panose="020B0604020202020204" pitchFamily="34" charset="0"/>
              </a:rPr>
              <a:t>Michael T. Benson, D.Phil.</a:t>
            </a:r>
          </a:p>
          <a:p>
            <a:pPr>
              <a:defRPr/>
            </a:pPr>
            <a:r>
              <a:rPr lang="en-US" sz="2400" i="1" dirty="0">
                <a:solidFill>
                  <a:sysClr val="windowText" lastClr="000000"/>
                </a:solidFill>
                <a:latin typeface="Helvetica" panose="020B0604020202020204" pitchFamily="34" charset="0"/>
                <a:cs typeface="Helvetica" panose="020B0604020202020204" pitchFamily="34" charset="0"/>
              </a:rPr>
              <a:t>President and Professor of History</a:t>
            </a:r>
          </a:p>
          <a:p>
            <a:pPr algn="l">
              <a:defRPr/>
            </a:pPr>
            <a:endParaRPr lang="en-US" sz="1800" dirty="0">
              <a:solidFill>
                <a:sysClr val="windowText" lastClr="000000"/>
              </a:solidFill>
              <a:latin typeface="Helvetica" panose="020B0604020202020204" pitchFamily="34" charset="0"/>
              <a:cs typeface="Helvetica" panose="020B0604020202020204" pitchFamily="34" charset="0"/>
            </a:endParaRPr>
          </a:p>
          <a:p>
            <a:pPr>
              <a:defRPr/>
            </a:pPr>
            <a:r>
              <a:rPr lang="en-US" sz="2800" dirty="0">
                <a:solidFill>
                  <a:sysClr val="windowText" lastClr="000000"/>
                </a:solidFill>
                <a:latin typeface="Helvetica" panose="020B0604020202020204" pitchFamily="34" charset="0"/>
                <a:cs typeface="Helvetica" panose="020B0604020202020204" pitchFamily="34" charset="0"/>
              </a:rPr>
              <a:t>Daniel J. Ennis, Ph.D.</a:t>
            </a:r>
          </a:p>
          <a:p>
            <a:pPr>
              <a:defRPr/>
            </a:pPr>
            <a:r>
              <a:rPr lang="en-US" sz="2400" i="1" dirty="0">
                <a:solidFill>
                  <a:sysClr val="windowText" lastClr="000000"/>
                </a:solidFill>
                <a:latin typeface="Helvetica" panose="020B0604020202020204" pitchFamily="34" charset="0"/>
                <a:cs typeface="Helvetica" panose="020B0604020202020204" pitchFamily="34" charset="0"/>
              </a:rPr>
              <a:t>Executive Vice President for Academic Affairs/Provost</a:t>
            </a:r>
          </a:p>
          <a:p>
            <a:pPr algn="l">
              <a:defRPr/>
            </a:pPr>
            <a:endParaRPr lang="en-US" sz="1800" dirty="0">
              <a:solidFill>
                <a:sysClr val="windowText" lastClr="000000"/>
              </a:solidFill>
              <a:latin typeface="Helvetica" panose="020B0604020202020204" pitchFamily="34" charset="0"/>
              <a:cs typeface="Helvetica" panose="020B0604020202020204" pitchFamily="34" charset="0"/>
            </a:endParaRPr>
          </a:p>
          <a:p>
            <a:pPr>
              <a:defRPr/>
            </a:pPr>
            <a:r>
              <a:rPr lang="en-US" sz="2800" dirty="0">
                <a:solidFill>
                  <a:sysClr val="windowText" lastClr="000000"/>
                </a:solidFill>
                <a:latin typeface="Helvetica" panose="020B0604020202020204" pitchFamily="34" charset="0"/>
                <a:cs typeface="Helvetica" panose="020B0604020202020204" pitchFamily="34" charset="0"/>
              </a:rPr>
              <a:t>David A. Frost, CPA</a:t>
            </a:r>
          </a:p>
          <a:p>
            <a:pPr>
              <a:defRPr/>
            </a:pPr>
            <a:r>
              <a:rPr lang="en-US" sz="2400" i="1" dirty="0">
                <a:solidFill>
                  <a:sysClr val="windowText" lastClr="000000"/>
                </a:solidFill>
                <a:latin typeface="Helvetica" panose="020B0604020202020204" pitchFamily="34" charset="0"/>
                <a:cs typeface="Helvetica" panose="020B0604020202020204" pitchFamily="34" charset="0"/>
              </a:rPr>
              <a:t>Senior Vice President for Finance and Administration/CFO</a:t>
            </a:r>
          </a:p>
          <a:p>
            <a:pPr algn="l">
              <a:defRPr/>
            </a:pPr>
            <a:endParaRPr lang="en-US" sz="1800" dirty="0">
              <a:solidFill>
                <a:sysClr val="windowText" lastClr="000000"/>
              </a:solidFill>
              <a:latin typeface="Helvetica" panose="020B0604020202020204" pitchFamily="34" charset="0"/>
              <a:cs typeface="Helvetica" panose="020B0604020202020204" pitchFamily="34" charset="0"/>
            </a:endParaRPr>
          </a:p>
          <a:p>
            <a:pPr>
              <a:defRPr/>
            </a:pPr>
            <a:r>
              <a:rPr lang="en-US" sz="2800" dirty="0">
                <a:solidFill>
                  <a:sysClr val="windowText" lastClr="000000"/>
                </a:solidFill>
                <a:latin typeface="Helvetica" panose="020B0604020202020204" pitchFamily="34" charset="0"/>
                <a:cs typeface="Helvetica" panose="020B0604020202020204" pitchFamily="34" charset="0"/>
              </a:rPr>
              <a:t>Brant Branham</a:t>
            </a:r>
          </a:p>
          <a:p>
            <a:pPr>
              <a:defRPr/>
            </a:pPr>
            <a:r>
              <a:rPr lang="en-US" sz="2400" i="1" dirty="0">
                <a:solidFill>
                  <a:sysClr val="windowText" lastClr="000000"/>
                </a:solidFill>
                <a:latin typeface="Helvetica" panose="020B0604020202020204" pitchFamily="34" charset="0"/>
                <a:cs typeface="Helvetica" panose="020B0604020202020204" pitchFamily="34" charset="0"/>
              </a:rPr>
              <a:t>Governmental Affairs Director</a:t>
            </a:r>
          </a:p>
          <a:p>
            <a:pPr algn="l">
              <a:defRPr/>
            </a:pPr>
            <a:endParaRPr lang="en-US" sz="1800" dirty="0">
              <a:solidFill>
                <a:sysClr val="windowText" lastClr="000000"/>
              </a:solidFill>
              <a:latin typeface="Helvetica" panose="020B0604020202020204" pitchFamily="34" charset="0"/>
              <a:cs typeface="Helvetica" panose="020B0604020202020204" pitchFamily="34" charset="0"/>
            </a:endParaRPr>
          </a:p>
          <a:p>
            <a:pPr>
              <a:defRPr/>
            </a:pPr>
            <a:r>
              <a:rPr lang="en-US" sz="2800" dirty="0">
                <a:solidFill>
                  <a:sysClr val="windowText" lastClr="000000"/>
                </a:solidFill>
                <a:latin typeface="Helvetica" panose="020B0604020202020204" pitchFamily="34" charset="0"/>
                <a:cs typeface="Helvetica" panose="020B0604020202020204" pitchFamily="34" charset="0"/>
              </a:rPr>
              <a:t>Julianne Cooke</a:t>
            </a:r>
          </a:p>
          <a:p>
            <a:pPr>
              <a:defRPr/>
            </a:pPr>
            <a:r>
              <a:rPr lang="en-US" sz="2400" i="1" dirty="0">
                <a:solidFill>
                  <a:sysClr val="windowText" lastClr="000000"/>
                </a:solidFill>
                <a:latin typeface="Helvetica" panose="020B0604020202020204" pitchFamily="34" charset="0"/>
                <a:cs typeface="Helvetica" panose="020B0604020202020204" pitchFamily="34" charset="0"/>
              </a:rPr>
              <a:t>Director of Budget and Capital Projects</a:t>
            </a:r>
          </a:p>
          <a:p>
            <a:pPr algn="l">
              <a:defRPr/>
            </a:pPr>
            <a:endParaRPr lang="en-US" sz="2400" dirty="0">
              <a:solidFill>
                <a:sysClr val="windowText" lastClr="000000"/>
              </a:solidFill>
              <a:latin typeface="Helvetica" panose="020B0604020202020204" pitchFamily="34" charset="0"/>
              <a:cs typeface="Helvetica" panose="020B0604020202020204" pitchFamily="34" charset="0"/>
            </a:endParaRPr>
          </a:p>
          <a:p>
            <a:pPr algn="l">
              <a:defRPr/>
            </a:pPr>
            <a:endParaRPr lang="en-US" sz="2400" dirty="0">
              <a:solidFill>
                <a:sysClr val="windowText" lastClr="000000"/>
              </a:solidFill>
              <a:latin typeface="Helvetica" panose="020B0604020202020204" pitchFamily="34" charset="0"/>
              <a:cs typeface="Helvetica" panose="020B0604020202020204" pitchFamily="34" charset="0"/>
            </a:endParaRPr>
          </a:p>
          <a:p>
            <a:pPr algn="l">
              <a:defRPr/>
            </a:pPr>
            <a:endParaRPr lang="en-US" sz="2400" dirty="0">
              <a:solidFill>
                <a:sysClr val="windowText" lastClr="000000"/>
              </a:solidFill>
              <a:latin typeface="Helvetica" panose="020B0604020202020204" pitchFamily="34" charset="0"/>
              <a:cs typeface="Helvetica" panose="020B0604020202020204" pitchFamily="34" charset="0"/>
            </a:endParaRPr>
          </a:p>
          <a:p>
            <a:pPr algn="l">
              <a:defRPr/>
            </a:pPr>
            <a:endParaRPr lang="en-US" dirty="0">
              <a:solidFill>
                <a:sysClr val="windowText" lastClr="000000"/>
              </a:solidFill>
              <a:latin typeface="Helvetica" panose="020B0604020202020204" pitchFamily="34" charset="0"/>
              <a:cs typeface="Helvetica" panose="020B0604020202020204" pitchFamily="34" charset="0"/>
            </a:endParaRPr>
          </a:p>
          <a:p>
            <a:pPr algn="l">
              <a:defRPr/>
            </a:pPr>
            <a:endParaRPr lang="en-US" dirty="0">
              <a:solidFill>
                <a:sysClr val="windowText" lastClr="000000"/>
              </a:solidFill>
              <a:latin typeface="Helvetica" panose="020B0604020202020204" pitchFamily="34" charset="0"/>
              <a:cs typeface="Helvetica" panose="020B0604020202020204" pitchFamily="34" charset="0"/>
            </a:endParaRPr>
          </a:p>
          <a:p>
            <a:pPr algn="l">
              <a:defRPr/>
            </a:pPr>
            <a:endParaRPr lang="en-US" dirty="0">
              <a:solidFill>
                <a:sysClr val="windowText" lastClr="000000"/>
              </a:solidFill>
              <a:latin typeface="Helvetica" panose="020B0604020202020204" pitchFamily="34" charset="0"/>
              <a:cs typeface="Helvetica" panose="020B0604020202020204" pitchFamily="34" charset="0"/>
            </a:endParaRPr>
          </a:p>
          <a:p>
            <a:pPr algn="l">
              <a:defRPr/>
            </a:pPr>
            <a:endParaRPr lang="en-US" dirty="0">
              <a:solidFill>
                <a:sysClr val="windowText" lastClr="000000"/>
              </a:solidFill>
              <a:latin typeface="Helvetica" panose="020B0604020202020204" pitchFamily="34" charset="0"/>
              <a:cs typeface="Helvetica" panose="020B0604020202020204" pitchFamily="34" charset="0"/>
            </a:endParaRPr>
          </a:p>
          <a:p>
            <a:pPr>
              <a:defRPr/>
            </a:pPr>
            <a:endParaRPr lang="en-US" dirty="0">
              <a:solidFill>
                <a:sysClr val="windowText" lastClr="000000"/>
              </a:solidFill>
              <a:latin typeface="Helvetica" panose="020B0604020202020204" pitchFamily="34" charset="0"/>
              <a:cs typeface="Helvetica" panose="020B0604020202020204" pitchFamily="34" charset="0"/>
            </a:endParaRPr>
          </a:p>
          <a:p>
            <a:pPr algn="l">
              <a:defRPr/>
            </a:pPr>
            <a:endParaRPr lang="en-US" dirty="0">
              <a:solidFill>
                <a:sysClr val="windowText" lastClr="000000"/>
              </a:solidFill>
              <a:latin typeface="Helvetica" panose="020B0604020202020204" pitchFamily="34" charset="0"/>
              <a:cs typeface="Helvetica" panose="020B0604020202020204" pitchFamily="34" charset="0"/>
            </a:endParaRPr>
          </a:p>
          <a:p>
            <a:pPr algn="l">
              <a:defRPr/>
            </a:pPr>
            <a:endParaRPr lang="en-US" dirty="0">
              <a:solidFill>
                <a:sysClr val="windowText" lastClr="000000">
                  <a:tint val="75000"/>
                </a:sysClr>
              </a:solidFill>
              <a:latin typeface="Helvetica" panose="020B0604020202020204" pitchFamily="34" charset="0"/>
              <a:cs typeface="Helvetica" panose="020B0604020202020204" pitchFamily="34" charset="0"/>
            </a:endParaRPr>
          </a:p>
          <a:p>
            <a:pPr algn="l">
              <a:defRPr/>
            </a:pPr>
            <a:endParaRPr lang="en-US" dirty="0">
              <a:solidFill>
                <a:sysClr val="windowText" lastClr="000000">
                  <a:tint val="75000"/>
                </a:sysClr>
              </a:solidFill>
              <a:latin typeface="Helvetica" panose="020B0604020202020204" pitchFamily="34" charset="0"/>
              <a:cs typeface="Helvetica" panose="020B0604020202020204" pitchFamily="34" charset="0"/>
            </a:endParaRPr>
          </a:p>
          <a:p>
            <a:pPr algn="l">
              <a:defRPr/>
            </a:pPr>
            <a:endParaRPr lang="en-US" dirty="0">
              <a:solidFill>
                <a:sysClr val="windowText" lastClr="000000">
                  <a:tint val="75000"/>
                </a:sysClr>
              </a:solidFill>
              <a:latin typeface="Helvetica" panose="020B0604020202020204" pitchFamily="34" charset="0"/>
              <a:cs typeface="Helvetica" panose="020B0604020202020204" pitchFamily="34" charset="0"/>
            </a:endParaRPr>
          </a:p>
          <a:p>
            <a:pPr algn="l">
              <a:defRPr/>
            </a:pPr>
            <a:endParaRPr lang="en-US" dirty="0">
              <a:solidFill>
                <a:sysClr val="windowText" lastClr="000000">
                  <a:tint val="75000"/>
                </a:sysClr>
              </a:solidFill>
              <a:latin typeface="Helvetica" panose="020B0604020202020204" pitchFamily="34" charset="0"/>
              <a:cs typeface="Helvetica" panose="020B0604020202020204" pitchFamily="34" charset="0"/>
            </a:endParaRPr>
          </a:p>
          <a:p>
            <a:pPr algn="l">
              <a:defRPr/>
            </a:pPr>
            <a:endParaRPr lang="en-US" dirty="0">
              <a:solidFill>
                <a:sysClr val="windowText" lastClr="000000">
                  <a:tint val="75000"/>
                </a:sysClr>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4B2509CC-67E6-4E41-A678-D5D37150C240}" type="slidenum">
              <a:rPr lang="en-US" smtClean="0"/>
              <a:pPr/>
              <a:t>2</a:t>
            </a:fld>
            <a:endParaRPr lang="en-US" dirty="0"/>
          </a:p>
        </p:txBody>
      </p:sp>
    </p:spTree>
    <p:extLst>
      <p:ext uri="{BB962C8B-B14F-4D97-AF65-F5344CB8AC3E}">
        <p14:creationId xmlns:p14="http://schemas.microsoft.com/office/powerpoint/2010/main" val="906956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Student Enrollment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85231"/>
            <a:ext cx="2743200" cy="365125"/>
          </a:xfrm>
        </p:spPr>
        <p:txBody>
          <a:bodyPr/>
          <a:lstStyle/>
          <a:p>
            <a:fld id="{4B2509CC-67E6-4E41-A678-D5D37150C240}" type="slidenum">
              <a:rPr lang="en-US" smtClean="0"/>
              <a:t>20</a:t>
            </a:fld>
            <a:endParaRPr lang="en-US" dirty="0"/>
          </a:p>
        </p:txBody>
      </p:sp>
      <p:graphicFrame>
        <p:nvGraphicFramePr>
          <p:cNvPr id="58" name="Chart 57">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3441477895"/>
              </p:ext>
            </p:extLst>
          </p:nvPr>
        </p:nvGraphicFramePr>
        <p:xfrm>
          <a:off x="2003150" y="1215389"/>
          <a:ext cx="8918270" cy="52621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2468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Student Enrollment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latin typeface="Helvetica" panose="020B0604020202020204" pitchFamily="34" charset="0"/>
                  <a:cs typeface="Helvetica" panose="020B0604020202020204" pitchFamily="34" charset="0"/>
                </a:endParaRPr>
              </a:p>
            </p:txBody>
          </p:sp>
        </p:grpSp>
      </p:grpSp>
      <p:sp>
        <p:nvSpPr>
          <p:cNvPr id="2" name="Slide Number Placeholder 1"/>
          <p:cNvSpPr>
            <a:spLocks noGrp="1"/>
          </p:cNvSpPr>
          <p:nvPr>
            <p:ph type="sldNum" sz="quarter" idx="12"/>
          </p:nvPr>
        </p:nvSpPr>
        <p:spPr>
          <a:xfrm>
            <a:off x="9448799" y="6492875"/>
            <a:ext cx="2743200" cy="365125"/>
          </a:xfrm>
        </p:spPr>
        <p:txBody>
          <a:bodyPr/>
          <a:lstStyle/>
          <a:p>
            <a:fld id="{4B2509CC-67E6-4E41-A678-D5D37150C240}" type="slidenum">
              <a:rPr lang="en-US" smtClean="0"/>
              <a:t>21</a:t>
            </a:fld>
            <a:endParaRPr lang="en-US" dirty="0"/>
          </a:p>
        </p:txBody>
      </p:sp>
      <p:sp>
        <p:nvSpPr>
          <p:cNvPr id="61" name="TextBox 1">
            <a:extLst>
              <a:ext uri="{FF2B5EF4-FFF2-40B4-BE49-F238E27FC236}">
                <a16:creationId xmlns:a16="http://schemas.microsoft.com/office/drawing/2014/main" id="{78951783-96D9-4341-9F4C-5ED4D633E053}"/>
              </a:ext>
            </a:extLst>
          </p:cNvPr>
          <p:cNvSpPr txBox="1"/>
          <p:nvPr/>
        </p:nvSpPr>
        <p:spPr>
          <a:xfrm>
            <a:off x="4654745" y="5380379"/>
            <a:ext cx="428017" cy="1712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latin typeface="Helvetica" panose="020B0604020202020204" pitchFamily="34" charset="0"/>
                <a:cs typeface="Helvetica" panose="020B0604020202020204" pitchFamily="34" charset="0"/>
              </a:rPr>
              <a:t>11%</a:t>
            </a:r>
          </a:p>
        </p:txBody>
      </p:sp>
      <p:sp>
        <p:nvSpPr>
          <p:cNvPr id="62" name="TextBox 1">
            <a:extLst>
              <a:ext uri="{FF2B5EF4-FFF2-40B4-BE49-F238E27FC236}">
                <a16:creationId xmlns:a16="http://schemas.microsoft.com/office/drawing/2014/main" id="{78951783-96D9-4341-9F4C-5ED4D633E053}"/>
              </a:ext>
            </a:extLst>
          </p:cNvPr>
          <p:cNvSpPr txBox="1"/>
          <p:nvPr/>
        </p:nvSpPr>
        <p:spPr>
          <a:xfrm>
            <a:off x="6140721" y="5379113"/>
            <a:ext cx="428017" cy="1712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latin typeface="Helvetica" panose="020B0604020202020204" pitchFamily="34" charset="0"/>
                <a:cs typeface="Helvetica" panose="020B0604020202020204" pitchFamily="34" charset="0"/>
              </a:rPr>
              <a:t>19%</a:t>
            </a:r>
          </a:p>
        </p:txBody>
      </p:sp>
      <p:sp>
        <p:nvSpPr>
          <p:cNvPr id="63" name="TextBox 1">
            <a:extLst>
              <a:ext uri="{FF2B5EF4-FFF2-40B4-BE49-F238E27FC236}">
                <a16:creationId xmlns:a16="http://schemas.microsoft.com/office/drawing/2014/main" id="{78951783-96D9-4341-9F4C-5ED4D633E053}"/>
              </a:ext>
            </a:extLst>
          </p:cNvPr>
          <p:cNvSpPr txBox="1"/>
          <p:nvPr/>
        </p:nvSpPr>
        <p:spPr>
          <a:xfrm>
            <a:off x="7650234" y="5383391"/>
            <a:ext cx="428017" cy="1712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latin typeface="Helvetica" panose="020B0604020202020204" pitchFamily="34" charset="0"/>
                <a:cs typeface="Helvetica" panose="020B0604020202020204" pitchFamily="34" charset="0"/>
              </a:rPr>
              <a:t>41%</a:t>
            </a:r>
          </a:p>
        </p:txBody>
      </p:sp>
      <p:sp>
        <p:nvSpPr>
          <p:cNvPr id="64" name="TextBox 1">
            <a:extLst>
              <a:ext uri="{FF2B5EF4-FFF2-40B4-BE49-F238E27FC236}">
                <a16:creationId xmlns:a16="http://schemas.microsoft.com/office/drawing/2014/main" id="{78951783-96D9-4341-9F4C-5ED4D633E053}"/>
              </a:ext>
            </a:extLst>
          </p:cNvPr>
          <p:cNvSpPr txBox="1"/>
          <p:nvPr/>
        </p:nvSpPr>
        <p:spPr>
          <a:xfrm>
            <a:off x="9159747" y="5390156"/>
            <a:ext cx="428017" cy="1156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bg1"/>
                </a:solidFill>
                <a:latin typeface="Helvetica" panose="020B0604020202020204" pitchFamily="34" charset="0"/>
                <a:cs typeface="Helvetica" panose="020B0604020202020204" pitchFamily="34" charset="0"/>
              </a:rPr>
              <a:t>7%</a:t>
            </a:r>
          </a:p>
        </p:txBody>
      </p:sp>
      <p:graphicFrame>
        <p:nvGraphicFramePr>
          <p:cNvPr id="57" name="Chart 5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467717011"/>
              </p:ext>
            </p:extLst>
          </p:nvPr>
        </p:nvGraphicFramePr>
        <p:xfrm>
          <a:off x="1947123" y="1236537"/>
          <a:ext cx="8387195" cy="51895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7949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Student Enrollment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TextBox 1"/>
          <p:cNvSpPr txBox="1"/>
          <p:nvPr/>
        </p:nvSpPr>
        <p:spPr>
          <a:xfrm>
            <a:off x="1828805" y="5719870"/>
            <a:ext cx="8200417" cy="584775"/>
          </a:xfrm>
          <a:prstGeom prst="rect">
            <a:avLst/>
          </a:prstGeom>
          <a:noFill/>
        </p:spPr>
        <p:txBody>
          <a:bodyPr wrap="square" rtlCol="0">
            <a:spAutoFit/>
          </a:bodyPr>
          <a:lstStyle/>
          <a:p>
            <a:pPr algn="ctr"/>
            <a:r>
              <a:rPr lang="en-US" sz="1600" dirty="0">
                <a:latin typeface="Helvetica" panose="020B0604020202020204" pitchFamily="34" charset="0"/>
                <a:cs typeface="Helvetica" panose="020B0604020202020204" pitchFamily="34" charset="0"/>
              </a:rPr>
              <a:t>Coastal Carolina University accepts all qualified, in-state students who apply.  As a means of holding in-state tuition down, out-of-state tuition differential subsidizes costs.</a:t>
            </a:r>
          </a:p>
        </p:txBody>
      </p:sp>
      <p:sp>
        <p:nvSpPr>
          <p:cNvPr id="5" name="Slide Number Placeholder 4"/>
          <p:cNvSpPr>
            <a:spLocks noGrp="1"/>
          </p:cNvSpPr>
          <p:nvPr>
            <p:ph type="sldNum" sz="quarter" idx="12"/>
          </p:nvPr>
        </p:nvSpPr>
        <p:spPr>
          <a:xfrm>
            <a:off x="9448799" y="6492875"/>
            <a:ext cx="2743200" cy="365125"/>
          </a:xfrm>
        </p:spPr>
        <p:txBody>
          <a:bodyPr/>
          <a:lstStyle/>
          <a:p>
            <a:fld id="{4B2509CC-67E6-4E41-A678-D5D37150C240}" type="slidenum">
              <a:rPr lang="en-US" smtClean="0"/>
              <a:t>22</a:t>
            </a:fld>
            <a:endParaRPr lang="en-US" dirty="0"/>
          </a:p>
        </p:txBody>
      </p:sp>
      <p:graphicFrame>
        <p:nvGraphicFramePr>
          <p:cNvPr id="57" name="Chart 5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590289132"/>
              </p:ext>
            </p:extLst>
          </p:nvPr>
        </p:nvGraphicFramePr>
        <p:xfrm>
          <a:off x="0" y="1236534"/>
          <a:ext cx="6162675" cy="41790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Chart 58">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273835308"/>
              </p:ext>
            </p:extLst>
          </p:nvPr>
        </p:nvGraphicFramePr>
        <p:xfrm>
          <a:off x="5939329" y="1271922"/>
          <a:ext cx="6162468" cy="41083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9776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Graduation Data</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5" name="TextBox 4"/>
          <p:cNvSpPr txBox="1"/>
          <p:nvPr/>
        </p:nvSpPr>
        <p:spPr>
          <a:xfrm>
            <a:off x="8412642" y="6183205"/>
            <a:ext cx="3779357" cy="261610"/>
          </a:xfrm>
          <a:prstGeom prst="rect">
            <a:avLst/>
          </a:prstGeom>
          <a:noFill/>
        </p:spPr>
        <p:txBody>
          <a:bodyPr wrap="square" rtlCol="0">
            <a:spAutoFit/>
          </a:bodyPr>
          <a:lstStyle/>
          <a:p>
            <a:pPr algn="ctr">
              <a:defRPr sz="1400" b="1" i="0" u="none" strike="noStrike" kern="1200" spc="0" baseline="0">
                <a:solidFill>
                  <a:prstClr val="black">
                    <a:lumMod val="65000"/>
                    <a:lumOff val="35000"/>
                  </a:prstClr>
                </a:solidFill>
                <a:latin typeface="Helvetica" panose="020B0604020202020204" pitchFamily="34" charset="0"/>
                <a:ea typeface="+mn-ea"/>
                <a:cs typeface="Helvetica" panose="020B0604020202020204" pitchFamily="34" charset="0"/>
              </a:defRPr>
            </a:pPr>
            <a:r>
              <a:rPr lang="en-US" sz="1100" dirty="0">
                <a:solidFill>
                  <a:prstClr val="black">
                    <a:lumMod val="65000"/>
                    <a:lumOff val="35000"/>
                  </a:prstClr>
                </a:solidFill>
                <a:latin typeface="Helvetica" panose="020B0604020202020204" pitchFamily="34" charset="0"/>
                <a:cs typeface="Helvetica" panose="020B0604020202020204" pitchFamily="34" charset="0"/>
              </a:rPr>
              <a:t>Source:  http://www.studentachievementmeasure.org</a:t>
            </a:r>
          </a:p>
        </p:txBody>
      </p:sp>
      <p:sp>
        <p:nvSpPr>
          <p:cNvPr id="6" name="Slide Number Placeholder 5"/>
          <p:cNvSpPr>
            <a:spLocks noGrp="1"/>
          </p:cNvSpPr>
          <p:nvPr>
            <p:ph type="sldNum" sz="quarter" idx="12"/>
          </p:nvPr>
        </p:nvSpPr>
        <p:spPr>
          <a:xfrm>
            <a:off x="9448799" y="6502277"/>
            <a:ext cx="2743200" cy="365125"/>
          </a:xfrm>
        </p:spPr>
        <p:txBody>
          <a:bodyPr/>
          <a:lstStyle/>
          <a:p>
            <a:fld id="{4B2509CC-67E6-4E41-A678-D5D37150C240}" type="slidenum">
              <a:rPr lang="en-US" smtClean="0"/>
              <a:t>23</a:t>
            </a:fld>
            <a:endParaRPr lang="en-US" dirty="0"/>
          </a:p>
        </p:txBody>
      </p:sp>
      <p:graphicFrame>
        <p:nvGraphicFramePr>
          <p:cNvPr id="58" name="Chart 57">
            <a:extLst>
              <a:ext uri="{FF2B5EF4-FFF2-40B4-BE49-F238E27FC236}">
                <a16:creationId xmlns:a16="http://schemas.microsoft.com/office/drawing/2014/main" id="{B9B11098-8A52-4621-89ED-4BADBF9A6F7E}"/>
              </a:ext>
            </a:extLst>
          </p:cNvPr>
          <p:cNvGraphicFramePr>
            <a:graphicFrameLocks/>
          </p:cNvGraphicFramePr>
          <p:nvPr>
            <p:extLst>
              <p:ext uri="{D42A27DB-BD31-4B8C-83A1-F6EECF244321}">
                <p14:modId xmlns:p14="http://schemas.microsoft.com/office/powerpoint/2010/main" val="3398146131"/>
              </p:ext>
            </p:extLst>
          </p:nvPr>
        </p:nvGraphicFramePr>
        <p:xfrm>
          <a:off x="2040480" y="1204124"/>
          <a:ext cx="8843609" cy="51890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9519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Tuition &amp; Fees per Semester</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5" name="Slide Number Placeholder 4"/>
          <p:cNvSpPr>
            <a:spLocks noGrp="1"/>
          </p:cNvSpPr>
          <p:nvPr>
            <p:ph type="sldNum" sz="quarter" idx="12"/>
          </p:nvPr>
        </p:nvSpPr>
        <p:spPr>
          <a:xfrm>
            <a:off x="9448799" y="6482822"/>
            <a:ext cx="2743200" cy="365125"/>
          </a:xfrm>
        </p:spPr>
        <p:txBody>
          <a:bodyPr/>
          <a:lstStyle/>
          <a:p>
            <a:fld id="{4B2509CC-67E6-4E41-A678-D5D37150C240}" type="slidenum">
              <a:rPr lang="en-US" smtClean="0"/>
              <a:t>24</a:t>
            </a:fld>
            <a:endParaRPr lang="en-US" dirty="0"/>
          </a:p>
        </p:txBody>
      </p:sp>
      <p:graphicFrame>
        <p:nvGraphicFramePr>
          <p:cNvPr id="56" name="Chart 55">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12292433"/>
              </p:ext>
            </p:extLst>
          </p:nvPr>
        </p:nvGraphicFramePr>
        <p:xfrm>
          <a:off x="2237362" y="1337239"/>
          <a:ext cx="8356059" cy="5033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243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2021-2022 Tuition &amp; Fee Schedule</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56344356"/>
              </p:ext>
            </p:extLst>
          </p:nvPr>
        </p:nvGraphicFramePr>
        <p:xfrm>
          <a:off x="214244" y="1253415"/>
          <a:ext cx="11695507" cy="2871132"/>
        </p:xfrm>
        <a:graphic>
          <a:graphicData uri="http://schemas.openxmlformats.org/drawingml/2006/table">
            <a:tbl>
              <a:tblPr firstRow="1" bandRow="1">
                <a:tableStyleId>{5C22544A-7EE6-4342-B048-85BDC9FD1C3A}</a:tableStyleId>
              </a:tblPr>
              <a:tblGrid>
                <a:gridCol w="6043736">
                  <a:extLst>
                    <a:ext uri="{9D8B030D-6E8A-4147-A177-3AD203B41FA5}">
                      <a16:colId xmlns:a16="http://schemas.microsoft.com/office/drawing/2014/main" val="2033810523"/>
                    </a:ext>
                  </a:extLst>
                </a:gridCol>
                <a:gridCol w="2889115">
                  <a:extLst>
                    <a:ext uri="{9D8B030D-6E8A-4147-A177-3AD203B41FA5}">
                      <a16:colId xmlns:a16="http://schemas.microsoft.com/office/drawing/2014/main" val="2307103551"/>
                    </a:ext>
                  </a:extLst>
                </a:gridCol>
                <a:gridCol w="2762656">
                  <a:extLst>
                    <a:ext uri="{9D8B030D-6E8A-4147-A177-3AD203B41FA5}">
                      <a16:colId xmlns:a16="http://schemas.microsoft.com/office/drawing/2014/main" val="1512004165"/>
                    </a:ext>
                  </a:extLst>
                </a:gridCol>
              </a:tblGrid>
              <a:tr h="524172">
                <a:tc>
                  <a:txBody>
                    <a:bodyPr/>
                    <a:lstStyle/>
                    <a:p>
                      <a:r>
                        <a:rPr lang="en-US" sz="1600" dirty="0">
                          <a:latin typeface="Helvetica" panose="020B0604020202020204" pitchFamily="34" charset="0"/>
                          <a:cs typeface="Helvetica" panose="020B0604020202020204" pitchFamily="34" charset="0"/>
                        </a:rPr>
                        <a:t>Undergraduate</a:t>
                      </a:r>
                      <a:r>
                        <a:rPr lang="en-US" sz="1600" baseline="0" dirty="0">
                          <a:latin typeface="Helvetica" panose="020B0604020202020204" pitchFamily="34" charset="0"/>
                          <a:cs typeface="Helvetica" panose="020B0604020202020204" pitchFamily="34" charset="0"/>
                        </a:rPr>
                        <a:t> Fees per Semester (12-18 credit hours)</a:t>
                      </a:r>
                      <a:endParaRPr lang="en-US" sz="16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Resident</a:t>
                      </a: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Non-resident</a:t>
                      </a:r>
                    </a:p>
                  </a:txBody>
                  <a:tcPr anchor="ctr">
                    <a:solidFill>
                      <a:srgbClr val="006F73"/>
                    </a:solidFill>
                  </a:tcPr>
                </a:tc>
                <a:extLst>
                  <a:ext uri="{0D108BD9-81ED-4DB2-BD59-A6C34878D82A}">
                    <a16:rowId xmlns:a16="http://schemas.microsoft.com/office/drawing/2014/main" val="1855369320"/>
                  </a:ext>
                </a:extLst>
              </a:tr>
              <a:tr h="282103">
                <a:tc>
                  <a:txBody>
                    <a:bodyPr/>
                    <a:lstStyle/>
                    <a:p>
                      <a:r>
                        <a:rPr lang="en-US" sz="1600" dirty="0">
                          <a:latin typeface="Helvetica" panose="020B0604020202020204" pitchFamily="34" charset="0"/>
                          <a:cs typeface="Helvetica" panose="020B0604020202020204" pitchFamily="34" charset="0"/>
                        </a:rPr>
                        <a:t>Base Academic</a:t>
                      </a:r>
                      <a:r>
                        <a:rPr lang="en-US" sz="1600" baseline="0" dirty="0">
                          <a:latin typeface="Helvetica" panose="020B0604020202020204" pitchFamily="34" charset="0"/>
                          <a:cs typeface="Helvetica" panose="020B0604020202020204" pitchFamily="34" charset="0"/>
                        </a:rPr>
                        <a:t> Fee</a:t>
                      </a:r>
                      <a:endParaRPr lang="en-US" sz="16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$4,910</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$12,787</a:t>
                      </a:r>
                    </a:p>
                  </a:txBody>
                  <a:tcPr>
                    <a:solidFill>
                      <a:schemeClr val="bg1">
                        <a:lumMod val="85000"/>
                      </a:schemeClr>
                    </a:solidFill>
                  </a:tcPr>
                </a:tc>
                <a:extLst>
                  <a:ext uri="{0D108BD9-81ED-4DB2-BD59-A6C34878D82A}">
                    <a16:rowId xmlns:a16="http://schemas.microsoft.com/office/drawing/2014/main" val="3969036582"/>
                  </a:ext>
                </a:extLst>
              </a:tr>
              <a:tr h="287291">
                <a:tc>
                  <a:txBody>
                    <a:bodyPr/>
                    <a:lstStyle/>
                    <a:p>
                      <a:r>
                        <a:rPr lang="en-US" sz="1600" dirty="0">
                          <a:latin typeface="Helvetica" panose="020B0604020202020204" pitchFamily="34" charset="0"/>
                          <a:cs typeface="Helvetica" panose="020B0604020202020204" pitchFamily="34" charset="0"/>
                        </a:rPr>
                        <a:t>Athletics</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$295</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$295</a:t>
                      </a:r>
                    </a:p>
                  </a:txBody>
                  <a:tcPr>
                    <a:solidFill>
                      <a:schemeClr val="bg1">
                        <a:lumMod val="95000"/>
                      </a:schemeClr>
                    </a:solidFill>
                  </a:tcPr>
                </a:tc>
                <a:extLst>
                  <a:ext uri="{0D108BD9-81ED-4DB2-BD59-A6C34878D82A}">
                    <a16:rowId xmlns:a16="http://schemas.microsoft.com/office/drawing/2014/main" val="4039808764"/>
                  </a:ext>
                </a:extLst>
              </a:tr>
              <a:tr h="292479">
                <a:tc>
                  <a:txBody>
                    <a:bodyPr/>
                    <a:lstStyle/>
                    <a:p>
                      <a:r>
                        <a:rPr lang="en-US" sz="1600" dirty="0">
                          <a:latin typeface="Helvetica" panose="020B0604020202020204" pitchFamily="34" charset="0"/>
                          <a:cs typeface="Helvetica" panose="020B0604020202020204" pitchFamily="34" charset="0"/>
                        </a:rPr>
                        <a:t>Student Activity</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$20</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$20</a:t>
                      </a:r>
                    </a:p>
                  </a:txBody>
                  <a:tcPr>
                    <a:solidFill>
                      <a:schemeClr val="bg1">
                        <a:lumMod val="85000"/>
                      </a:schemeClr>
                    </a:solidFill>
                  </a:tcPr>
                </a:tc>
                <a:extLst>
                  <a:ext uri="{0D108BD9-81ED-4DB2-BD59-A6C34878D82A}">
                    <a16:rowId xmlns:a16="http://schemas.microsoft.com/office/drawing/2014/main" val="798126511"/>
                  </a:ext>
                </a:extLst>
              </a:tr>
              <a:tr h="287939">
                <a:tc>
                  <a:txBody>
                    <a:bodyPr/>
                    <a:lstStyle/>
                    <a:p>
                      <a:r>
                        <a:rPr lang="en-US" sz="1600" dirty="0">
                          <a:latin typeface="Helvetica" panose="020B0604020202020204" pitchFamily="34" charset="0"/>
                          <a:cs typeface="Helvetica" panose="020B0604020202020204" pitchFamily="34" charset="0"/>
                        </a:rPr>
                        <a:t>Debt Service</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$355</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$355</a:t>
                      </a:r>
                    </a:p>
                  </a:txBody>
                  <a:tcPr>
                    <a:solidFill>
                      <a:schemeClr val="bg1">
                        <a:lumMod val="95000"/>
                      </a:schemeClr>
                    </a:solidFill>
                  </a:tcPr>
                </a:tc>
                <a:extLst>
                  <a:ext uri="{0D108BD9-81ED-4DB2-BD59-A6C34878D82A}">
                    <a16:rowId xmlns:a16="http://schemas.microsoft.com/office/drawing/2014/main" val="3188898764"/>
                  </a:ext>
                </a:extLst>
              </a:tr>
              <a:tr h="293127">
                <a:tc>
                  <a:txBody>
                    <a:bodyPr/>
                    <a:lstStyle/>
                    <a:p>
                      <a:r>
                        <a:rPr lang="en-US" sz="1600" dirty="0">
                          <a:latin typeface="Helvetica" panose="020B0604020202020204" pitchFamily="34" charset="0"/>
                          <a:cs typeface="Helvetica" panose="020B0604020202020204" pitchFamily="34" charset="0"/>
                        </a:rPr>
                        <a:t>Renovation Reserve &amp;</a:t>
                      </a:r>
                      <a:r>
                        <a:rPr lang="en-US" sz="1600" baseline="0" dirty="0">
                          <a:latin typeface="Helvetica" panose="020B0604020202020204" pitchFamily="34" charset="0"/>
                          <a:cs typeface="Helvetica" panose="020B0604020202020204" pitchFamily="34" charset="0"/>
                        </a:rPr>
                        <a:t> Plant Expansion</a:t>
                      </a:r>
                      <a:endParaRPr lang="en-US" sz="16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$150</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$150</a:t>
                      </a:r>
                    </a:p>
                  </a:txBody>
                  <a:tcPr>
                    <a:solidFill>
                      <a:schemeClr val="bg1">
                        <a:lumMod val="85000"/>
                      </a:schemeClr>
                    </a:solidFill>
                  </a:tcPr>
                </a:tc>
                <a:extLst>
                  <a:ext uri="{0D108BD9-81ED-4DB2-BD59-A6C34878D82A}">
                    <a16:rowId xmlns:a16="http://schemas.microsoft.com/office/drawing/2014/main" val="42782945"/>
                  </a:ext>
                </a:extLst>
              </a:tr>
              <a:tr h="269132">
                <a:tc>
                  <a:txBody>
                    <a:bodyPr/>
                    <a:lstStyle/>
                    <a:p>
                      <a:r>
                        <a:rPr lang="en-US" sz="1600" dirty="0">
                          <a:latin typeface="Helvetica" panose="020B0604020202020204" pitchFamily="34" charset="0"/>
                          <a:cs typeface="Helvetica" panose="020B0604020202020204" pitchFamily="34" charset="0"/>
                        </a:rPr>
                        <a:t>Technology</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$90</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$90</a:t>
                      </a:r>
                    </a:p>
                  </a:txBody>
                  <a:tcPr>
                    <a:solidFill>
                      <a:schemeClr val="bg1">
                        <a:lumMod val="95000"/>
                      </a:schemeClr>
                    </a:solidFill>
                  </a:tcPr>
                </a:tc>
                <a:extLst>
                  <a:ext uri="{0D108BD9-81ED-4DB2-BD59-A6C34878D82A}">
                    <a16:rowId xmlns:a16="http://schemas.microsoft.com/office/drawing/2014/main" val="1443211621"/>
                  </a:ext>
                </a:extLst>
              </a:tr>
              <a:tr h="237984">
                <a:tc>
                  <a:txBody>
                    <a:bodyPr/>
                    <a:lstStyle/>
                    <a:p>
                      <a:r>
                        <a:rPr lang="en-US" sz="1600" b="1" dirty="0">
                          <a:latin typeface="Helvetica" panose="020B0604020202020204" pitchFamily="34" charset="0"/>
                          <a:cs typeface="Helvetica" panose="020B0604020202020204" pitchFamily="34" charset="0"/>
                        </a:rPr>
                        <a:t>Total Tuition &amp; Required Undergraduate</a:t>
                      </a:r>
                      <a:r>
                        <a:rPr lang="en-US" sz="1600" b="1" baseline="0" dirty="0">
                          <a:latin typeface="Helvetica" panose="020B0604020202020204" pitchFamily="34" charset="0"/>
                          <a:cs typeface="Helvetica" panose="020B0604020202020204" pitchFamily="34" charset="0"/>
                        </a:rPr>
                        <a:t> Fees</a:t>
                      </a:r>
                      <a:endParaRPr lang="en-US" sz="1600" b="1" dirty="0">
                        <a:latin typeface="Helvetica" panose="020B0604020202020204" pitchFamily="34" charset="0"/>
                        <a:cs typeface="Helvetica" panose="020B0604020202020204" pitchFamily="34" charset="0"/>
                      </a:endParaRPr>
                    </a:p>
                  </a:txBody>
                  <a:tcPr anchor="ctr">
                    <a:solidFill>
                      <a:schemeClr val="bg1">
                        <a:lumMod val="85000"/>
                      </a:schemeClr>
                    </a:solidFill>
                  </a:tcPr>
                </a:tc>
                <a:tc>
                  <a:txBody>
                    <a:bodyPr/>
                    <a:lstStyle/>
                    <a:p>
                      <a:pPr algn="r"/>
                      <a:r>
                        <a:rPr lang="en-US" sz="1600" b="1" dirty="0">
                          <a:latin typeface="Helvetica" panose="020B0604020202020204" pitchFamily="34" charset="0"/>
                          <a:cs typeface="Helvetica" panose="020B0604020202020204" pitchFamily="34" charset="0"/>
                        </a:rPr>
                        <a:t>$5,820</a:t>
                      </a:r>
                    </a:p>
                  </a:txBody>
                  <a:tcPr anchor="ctr">
                    <a:solidFill>
                      <a:schemeClr val="bg1">
                        <a:lumMod val="85000"/>
                      </a:schemeClr>
                    </a:solidFill>
                  </a:tcPr>
                </a:tc>
                <a:tc>
                  <a:txBody>
                    <a:bodyPr/>
                    <a:lstStyle/>
                    <a:p>
                      <a:pPr algn="r"/>
                      <a:r>
                        <a:rPr lang="en-US" sz="1600" b="1" dirty="0">
                          <a:latin typeface="Helvetica" panose="020B0604020202020204" pitchFamily="34" charset="0"/>
                          <a:cs typeface="Helvetica" panose="020B0604020202020204" pitchFamily="34" charset="0"/>
                        </a:rPr>
                        <a:t>$13,697</a:t>
                      </a:r>
                    </a:p>
                  </a:txBody>
                  <a:tcPr anchor="ctr">
                    <a:solidFill>
                      <a:schemeClr val="bg1">
                        <a:lumMod val="85000"/>
                      </a:schemeClr>
                    </a:solidFill>
                  </a:tcPr>
                </a:tc>
                <a:extLst>
                  <a:ext uri="{0D108BD9-81ED-4DB2-BD59-A6C34878D82A}">
                    <a16:rowId xmlns:a16="http://schemas.microsoft.com/office/drawing/2014/main" val="4162710445"/>
                  </a:ext>
                </a:extLst>
              </a:tr>
            </a:tbl>
          </a:graphicData>
        </a:graphic>
      </p:graphicFrame>
      <p:sp>
        <p:nvSpPr>
          <p:cNvPr id="5" name="Slide Number Placeholder 4"/>
          <p:cNvSpPr>
            <a:spLocks noGrp="1"/>
          </p:cNvSpPr>
          <p:nvPr>
            <p:ph type="sldNum" sz="quarter" idx="12"/>
          </p:nvPr>
        </p:nvSpPr>
        <p:spPr>
          <a:xfrm>
            <a:off x="9448799" y="6482822"/>
            <a:ext cx="2743200" cy="365125"/>
          </a:xfrm>
        </p:spPr>
        <p:txBody>
          <a:bodyPr/>
          <a:lstStyle/>
          <a:p>
            <a:fld id="{4B2509CC-67E6-4E41-A678-D5D37150C240}" type="slidenum">
              <a:rPr lang="en-US" smtClean="0"/>
              <a:t>25</a:t>
            </a:fld>
            <a:endParaRPr lang="en-US" dirty="0"/>
          </a:p>
        </p:txBody>
      </p:sp>
      <p:graphicFrame>
        <p:nvGraphicFramePr>
          <p:cNvPr id="56" name="Table 55">
            <a:extLst>
              <a:ext uri="{FF2B5EF4-FFF2-40B4-BE49-F238E27FC236}">
                <a16:creationId xmlns:a16="http://schemas.microsoft.com/office/drawing/2014/main" id="{5084FF9E-1360-4195-9301-7E159E7E3849}"/>
              </a:ext>
            </a:extLst>
          </p:cNvPr>
          <p:cNvGraphicFramePr>
            <a:graphicFrameLocks noGrp="1"/>
          </p:cNvGraphicFramePr>
          <p:nvPr>
            <p:extLst>
              <p:ext uri="{D42A27DB-BD31-4B8C-83A1-F6EECF244321}">
                <p14:modId xmlns:p14="http://schemas.microsoft.com/office/powerpoint/2010/main" val="3421410437"/>
              </p:ext>
            </p:extLst>
          </p:nvPr>
        </p:nvGraphicFramePr>
        <p:xfrm>
          <a:off x="198644" y="4305911"/>
          <a:ext cx="11695507" cy="2147915"/>
        </p:xfrm>
        <a:graphic>
          <a:graphicData uri="http://schemas.openxmlformats.org/drawingml/2006/table">
            <a:tbl>
              <a:tblPr firstRow="1" bandRow="1">
                <a:tableStyleId>{5C22544A-7EE6-4342-B048-85BDC9FD1C3A}</a:tableStyleId>
              </a:tblPr>
              <a:tblGrid>
                <a:gridCol w="6043736">
                  <a:extLst>
                    <a:ext uri="{9D8B030D-6E8A-4147-A177-3AD203B41FA5}">
                      <a16:colId xmlns:a16="http://schemas.microsoft.com/office/drawing/2014/main" val="2033810523"/>
                    </a:ext>
                  </a:extLst>
                </a:gridCol>
                <a:gridCol w="2889115">
                  <a:extLst>
                    <a:ext uri="{9D8B030D-6E8A-4147-A177-3AD203B41FA5}">
                      <a16:colId xmlns:a16="http://schemas.microsoft.com/office/drawing/2014/main" val="2307103551"/>
                    </a:ext>
                  </a:extLst>
                </a:gridCol>
                <a:gridCol w="2762656">
                  <a:extLst>
                    <a:ext uri="{9D8B030D-6E8A-4147-A177-3AD203B41FA5}">
                      <a16:colId xmlns:a16="http://schemas.microsoft.com/office/drawing/2014/main" val="1512004165"/>
                    </a:ext>
                  </a:extLst>
                </a:gridCol>
              </a:tblGrid>
              <a:tr h="471515">
                <a:tc>
                  <a:txBody>
                    <a:bodyPr/>
                    <a:lstStyle/>
                    <a:p>
                      <a:r>
                        <a:rPr lang="en-US" sz="1600" dirty="0">
                          <a:latin typeface="Helvetica" panose="020B0604020202020204" pitchFamily="34" charset="0"/>
                          <a:cs typeface="Helvetica" panose="020B0604020202020204" pitchFamily="34" charset="0"/>
                        </a:rPr>
                        <a:t>Graduate</a:t>
                      </a:r>
                      <a:r>
                        <a:rPr lang="en-US" sz="1600" baseline="0" dirty="0">
                          <a:latin typeface="Helvetica" panose="020B0604020202020204" pitchFamily="34" charset="0"/>
                          <a:cs typeface="Helvetica" panose="020B0604020202020204" pitchFamily="34" charset="0"/>
                        </a:rPr>
                        <a:t> Fees per Credit Hour</a:t>
                      </a:r>
                      <a:endParaRPr lang="en-US" sz="16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Resident</a:t>
                      </a:r>
                    </a:p>
                  </a:txBody>
                  <a:tcPr anchor="ct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Non-resident</a:t>
                      </a:r>
                    </a:p>
                  </a:txBody>
                  <a:tcPr anchor="ctr">
                    <a:solidFill>
                      <a:srgbClr val="006F73"/>
                    </a:solidFill>
                  </a:tcPr>
                </a:tc>
                <a:extLst>
                  <a:ext uri="{0D108BD9-81ED-4DB2-BD59-A6C34878D82A}">
                    <a16:rowId xmlns:a16="http://schemas.microsoft.com/office/drawing/2014/main" val="1855369320"/>
                  </a:ext>
                </a:extLst>
              </a:tr>
              <a:tr h="257387">
                <a:tc>
                  <a:txBody>
                    <a:bodyPr/>
                    <a:lstStyle/>
                    <a:p>
                      <a:r>
                        <a:rPr lang="en-US" sz="1600" dirty="0">
                          <a:latin typeface="Helvetica" panose="020B0604020202020204" pitchFamily="34" charset="0"/>
                          <a:cs typeface="Helvetica" panose="020B0604020202020204" pitchFamily="34" charset="0"/>
                        </a:rPr>
                        <a:t>Base Academic</a:t>
                      </a:r>
                      <a:r>
                        <a:rPr lang="en-US" sz="1600" baseline="0" dirty="0">
                          <a:latin typeface="Helvetica" panose="020B0604020202020204" pitchFamily="34" charset="0"/>
                          <a:cs typeface="Helvetica" panose="020B0604020202020204" pitchFamily="34" charset="0"/>
                        </a:rPr>
                        <a:t> Fee</a:t>
                      </a:r>
                      <a:endParaRPr lang="en-US" sz="16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$571</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$1,075</a:t>
                      </a:r>
                    </a:p>
                  </a:txBody>
                  <a:tcPr>
                    <a:solidFill>
                      <a:schemeClr val="bg1">
                        <a:lumMod val="85000"/>
                      </a:schemeClr>
                    </a:solidFill>
                  </a:tcPr>
                </a:tc>
                <a:extLst>
                  <a:ext uri="{0D108BD9-81ED-4DB2-BD59-A6C34878D82A}">
                    <a16:rowId xmlns:a16="http://schemas.microsoft.com/office/drawing/2014/main" val="3969036582"/>
                  </a:ext>
                </a:extLst>
              </a:tr>
              <a:tr h="301486">
                <a:tc>
                  <a:txBody>
                    <a:bodyPr/>
                    <a:lstStyle/>
                    <a:p>
                      <a:r>
                        <a:rPr lang="en-US" sz="1600" dirty="0">
                          <a:latin typeface="Helvetica" panose="020B0604020202020204" pitchFamily="34" charset="0"/>
                          <a:cs typeface="Helvetica" panose="020B0604020202020204" pitchFamily="34" charset="0"/>
                        </a:rPr>
                        <a:t>Debt Service</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$12</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$12</a:t>
                      </a:r>
                    </a:p>
                  </a:txBody>
                  <a:tcPr>
                    <a:solidFill>
                      <a:schemeClr val="bg1">
                        <a:lumMod val="95000"/>
                      </a:schemeClr>
                    </a:solidFill>
                  </a:tcPr>
                </a:tc>
                <a:extLst>
                  <a:ext uri="{0D108BD9-81ED-4DB2-BD59-A6C34878D82A}">
                    <a16:rowId xmlns:a16="http://schemas.microsoft.com/office/drawing/2014/main" val="3188898764"/>
                  </a:ext>
                </a:extLst>
              </a:tr>
              <a:tr h="316402">
                <a:tc>
                  <a:txBody>
                    <a:bodyPr/>
                    <a:lstStyle/>
                    <a:p>
                      <a:r>
                        <a:rPr lang="en-US" sz="1600" dirty="0">
                          <a:latin typeface="Helvetica" panose="020B0604020202020204" pitchFamily="34" charset="0"/>
                          <a:cs typeface="Helvetica" panose="020B0604020202020204" pitchFamily="34" charset="0"/>
                        </a:rPr>
                        <a:t>Renovation Reserve &amp;</a:t>
                      </a:r>
                      <a:r>
                        <a:rPr lang="en-US" sz="1600" baseline="0" dirty="0">
                          <a:latin typeface="Helvetica" panose="020B0604020202020204" pitchFamily="34" charset="0"/>
                          <a:cs typeface="Helvetica" panose="020B0604020202020204" pitchFamily="34" charset="0"/>
                        </a:rPr>
                        <a:t> Plant Expansion</a:t>
                      </a:r>
                      <a:endParaRPr lang="en-US" sz="16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$10</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$10</a:t>
                      </a:r>
                    </a:p>
                  </a:txBody>
                  <a:tcPr>
                    <a:solidFill>
                      <a:schemeClr val="bg1">
                        <a:lumMod val="85000"/>
                      </a:schemeClr>
                    </a:solidFill>
                  </a:tcPr>
                </a:tc>
                <a:extLst>
                  <a:ext uri="{0D108BD9-81ED-4DB2-BD59-A6C34878D82A}">
                    <a16:rowId xmlns:a16="http://schemas.microsoft.com/office/drawing/2014/main" val="42782945"/>
                  </a:ext>
                </a:extLst>
              </a:tr>
              <a:tr h="292407">
                <a:tc>
                  <a:txBody>
                    <a:bodyPr/>
                    <a:lstStyle/>
                    <a:p>
                      <a:r>
                        <a:rPr lang="en-US" sz="1600" dirty="0">
                          <a:latin typeface="Helvetica" panose="020B0604020202020204" pitchFamily="34" charset="0"/>
                          <a:cs typeface="Helvetica" panose="020B0604020202020204" pitchFamily="34" charset="0"/>
                        </a:rPr>
                        <a:t>Technology</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$5</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$5</a:t>
                      </a:r>
                    </a:p>
                  </a:txBody>
                  <a:tcPr>
                    <a:solidFill>
                      <a:schemeClr val="bg1">
                        <a:lumMod val="95000"/>
                      </a:schemeClr>
                    </a:solidFill>
                  </a:tcPr>
                </a:tc>
                <a:extLst>
                  <a:ext uri="{0D108BD9-81ED-4DB2-BD59-A6C34878D82A}">
                    <a16:rowId xmlns:a16="http://schemas.microsoft.com/office/drawing/2014/main" val="1443211621"/>
                  </a:ext>
                </a:extLst>
              </a:tr>
              <a:tr h="297595">
                <a:tc>
                  <a:txBody>
                    <a:bodyPr/>
                    <a:lstStyle/>
                    <a:p>
                      <a:r>
                        <a:rPr lang="en-US" sz="1600" b="1" dirty="0">
                          <a:latin typeface="Helvetica" panose="020B0604020202020204" pitchFamily="34" charset="0"/>
                          <a:cs typeface="Helvetica" panose="020B0604020202020204" pitchFamily="34" charset="0"/>
                        </a:rPr>
                        <a:t>Total Tuition &amp; Required Graduate</a:t>
                      </a:r>
                      <a:r>
                        <a:rPr lang="en-US" sz="1600" b="1" baseline="0" dirty="0">
                          <a:latin typeface="Helvetica" panose="020B0604020202020204" pitchFamily="34" charset="0"/>
                          <a:cs typeface="Helvetica" panose="020B0604020202020204" pitchFamily="34" charset="0"/>
                        </a:rPr>
                        <a:t> Fees</a:t>
                      </a:r>
                      <a:endParaRPr lang="en-US" sz="1600" b="1" dirty="0">
                        <a:latin typeface="Helvetica" panose="020B0604020202020204" pitchFamily="34" charset="0"/>
                        <a:cs typeface="Helvetica" panose="020B0604020202020204" pitchFamily="34" charset="0"/>
                      </a:endParaRPr>
                    </a:p>
                  </a:txBody>
                  <a:tcPr anchor="ctr">
                    <a:solidFill>
                      <a:schemeClr val="bg1">
                        <a:lumMod val="85000"/>
                      </a:schemeClr>
                    </a:solidFill>
                  </a:tcPr>
                </a:tc>
                <a:tc>
                  <a:txBody>
                    <a:bodyPr/>
                    <a:lstStyle/>
                    <a:p>
                      <a:pPr algn="r"/>
                      <a:r>
                        <a:rPr lang="en-US" sz="1600" b="1" dirty="0">
                          <a:latin typeface="Helvetica" panose="020B0604020202020204" pitchFamily="34" charset="0"/>
                          <a:cs typeface="Helvetica" panose="020B0604020202020204" pitchFamily="34" charset="0"/>
                        </a:rPr>
                        <a:t>$598</a:t>
                      </a:r>
                    </a:p>
                  </a:txBody>
                  <a:tcPr anchor="ctr">
                    <a:solidFill>
                      <a:schemeClr val="bg1">
                        <a:lumMod val="85000"/>
                      </a:schemeClr>
                    </a:solidFill>
                  </a:tcPr>
                </a:tc>
                <a:tc>
                  <a:txBody>
                    <a:bodyPr/>
                    <a:lstStyle/>
                    <a:p>
                      <a:pPr algn="r"/>
                      <a:r>
                        <a:rPr lang="en-US" sz="1600" b="1" dirty="0">
                          <a:latin typeface="Helvetica" panose="020B0604020202020204" pitchFamily="34" charset="0"/>
                          <a:cs typeface="Helvetica" panose="020B0604020202020204" pitchFamily="34" charset="0"/>
                        </a:rPr>
                        <a:t>$1,102</a:t>
                      </a:r>
                    </a:p>
                  </a:txBody>
                  <a:tcPr anchor="ctr">
                    <a:solidFill>
                      <a:schemeClr val="bg1">
                        <a:lumMod val="85000"/>
                      </a:schemeClr>
                    </a:solidFill>
                  </a:tcPr>
                </a:tc>
                <a:extLst>
                  <a:ext uri="{0D108BD9-81ED-4DB2-BD59-A6C34878D82A}">
                    <a16:rowId xmlns:a16="http://schemas.microsoft.com/office/drawing/2014/main" val="4162710445"/>
                  </a:ext>
                </a:extLst>
              </a:tr>
            </a:tbl>
          </a:graphicData>
        </a:graphic>
      </p:graphicFrame>
    </p:spTree>
    <p:extLst>
      <p:ext uri="{BB962C8B-B14F-4D97-AF65-F5344CB8AC3E}">
        <p14:creationId xmlns:p14="http://schemas.microsoft.com/office/powerpoint/2010/main" val="2132776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2021-2022 Tuition, Room and Board</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963922134"/>
              </p:ext>
            </p:extLst>
          </p:nvPr>
        </p:nvGraphicFramePr>
        <p:xfrm>
          <a:off x="3" y="1894836"/>
          <a:ext cx="12181105" cy="2402840"/>
        </p:xfrm>
        <a:graphic>
          <a:graphicData uri="http://schemas.openxmlformats.org/drawingml/2006/table">
            <a:tbl>
              <a:tblPr firstRow="1" bandRow="1">
                <a:tableStyleId>{5C22544A-7EE6-4342-B048-85BDC9FD1C3A}</a:tableStyleId>
              </a:tblPr>
              <a:tblGrid>
                <a:gridCol w="2971797">
                  <a:extLst>
                    <a:ext uri="{9D8B030D-6E8A-4147-A177-3AD203B41FA5}">
                      <a16:colId xmlns:a16="http://schemas.microsoft.com/office/drawing/2014/main" val="2033810523"/>
                    </a:ext>
                  </a:extLst>
                </a:gridCol>
                <a:gridCol w="1019908">
                  <a:extLst>
                    <a:ext uri="{9D8B030D-6E8A-4147-A177-3AD203B41FA5}">
                      <a16:colId xmlns:a16="http://schemas.microsoft.com/office/drawing/2014/main" val="2307103551"/>
                    </a:ext>
                  </a:extLst>
                </a:gridCol>
                <a:gridCol w="1301261">
                  <a:extLst>
                    <a:ext uri="{9D8B030D-6E8A-4147-A177-3AD203B41FA5}">
                      <a16:colId xmlns:a16="http://schemas.microsoft.com/office/drawing/2014/main" val="1512004165"/>
                    </a:ext>
                  </a:extLst>
                </a:gridCol>
                <a:gridCol w="1046740">
                  <a:extLst>
                    <a:ext uri="{9D8B030D-6E8A-4147-A177-3AD203B41FA5}">
                      <a16:colId xmlns:a16="http://schemas.microsoft.com/office/drawing/2014/main" val="3017968664"/>
                    </a:ext>
                  </a:extLst>
                </a:gridCol>
                <a:gridCol w="1256429">
                  <a:extLst>
                    <a:ext uri="{9D8B030D-6E8A-4147-A177-3AD203B41FA5}">
                      <a16:colId xmlns:a16="http://schemas.microsoft.com/office/drawing/2014/main" val="2350370028"/>
                    </a:ext>
                  </a:extLst>
                </a:gridCol>
                <a:gridCol w="953311">
                  <a:extLst>
                    <a:ext uri="{9D8B030D-6E8A-4147-A177-3AD203B41FA5}">
                      <a16:colId xmlns:a16="http://schemas.microsoft.com/office/drawing/2014/main" val="1672861320"/>
                    </a:ext>
                  </a:extLst>
                </a:gridCol>
                <a:gridCol w="1227597">
                  <a:extLst>
                    <a:ext uri="{9D8B030D-6E8A-4147-A177-3AD203B41FA5}">
                      <a16:colId xmlns:a16="http://schemas.microsoft.com/office/drawing/2014/main" val="140036983"/>
                    </a:ext>
                  </a:extLst>
                </a:gridCol>
                <a:gridCol w="1160585">
                  <a:extLst>
                    <a:ext uri="{9D8B030D-6E8A-4147-A177-3AD203B41FA5}">
                      <a16:colId xmlns:a16="http://schemas.microsoft.com/office/drawing/2014/main" val="3043348321"/>
                    </a:ext>
                  </a:extLst>
                </a:gridCol>
                <a:gridCol w="1243477">
                  <a:extLst>
                    <a:ext uri="{9D8B030D-6E8A-4147-A177-3AD203B41FA5}">
                      <a16:colId xmlns:a16="http://schemas.microsoft.com/office/drawing/2014/main" val="1511682975"/>
                    </a:ext>
                  </a:extLst>
                </a:gridCol>
              </a:tblGrid>
              <a:tr h="370840">
                <a:tc rowSpan="2">
                  <a:txBody>
                    <a:bodyPr/>
                    <a:lstStyle/>
                    <a:p>
                      <a:r>
                        <a:rPr lang="en-US" sz="1400" dirty="0">
                          <a:latin typeface="Helvetica" panose="020B0604020202020204" pitchFamily="34" charset="0"/>
                          <a:cs typeface="Helvetica" panose="020B0604020202020204" pitchFamily="34" charset="0"/>
                        </a:rPr>
                        <a:t>Full-time Tuition, Room and Board per Semester</a:t>
                      </a:r>
                    </a:p>
                  </a:txBody>
                  <a:tcPr anchor="ctr">
                    <a:solidFill>
                      <a:srgbClr val="006F73"/>
                    </a:solidFill>
                  </a:tcPr>
                </a:tc>
                <a:tc gridSpan="2">
                  <a:txBody>
                    <a:bodyPr/>
                    <a:lstStyle/>
                    <a:p>
                      <a:pPr algn="ctr"/>
                      <a:r>
                        <a:rPr lang="en-US" sz="1400" dirty="0">
                          <a:latin typeface="Helvetica" panose="020B0604020202020204" pitchFamily="34" charset="0"/>
                          <a:cs typeface="Helvetica" panose="020B0604020202020204" pitchFamily="34" charset="0"/>
                        </a:rPr>
                        <a:t>2020-2021</a:t>
                      </a:r>
                    </a:p>
                  </a:txBody>
                  <a:tcPr>
                    <a:solidFill>
                      <a:srgbClr val="006F73"/>
                    </a:solidFill>
                  </a:tcPr>
                </a:tc>
                <a:tc hMerge="1">
                  <a:txBody>
                    <a:bodyPr/>
                    <a:lstStyle/>
                    <a:p>
                      <a:pPr algn="ctr"/>
                      <a:endParaRPr lang="en-US" sz="1400" dirty="0">
                        <a:latin typeface="Helvetica" panose="020B0604020202020204" pitchFamily="34" charset="0"/>
                        <a:cs typeface="Helvetica" panose="020B0604020202020204" pitchFamily="34" charset="0"/>
                      </a:endParaRPr>
                    </a:p>
                  </a:txBody>
                  <a:tcPr>
                    <a:solidFill>
                      <a:srgbClr val="006F73"/>
                    </a:solidFill>
                  </a:tcPr>
                </a:tc>
                <a:tc gridSpan="2">
                  <a:txBody>
                    <a:bodyPr/>
                    <a:lstStyle/>
                    <a:p>
                      <a:pPr algn="ctr"/>
                      <a:r>
                        <a:rPr lang="en-US" sz="1400" dirty="0">
                          <a:latin typeface="Helvetica" panose="020B0604020202020204" pitchFamily="34" charset="0"/>
                          <a:cs typeface="Helvetica" panose="020B0604020202020204" pitchFamily="34" charset="0"/>
                        </a:rPr>
                        <a:t>2021-2022</a:t>
                      </a:r>
                    </a:p>
                  </a:txBody>
                  <a:tcPr>
                    <a:solidFill>
                      <a:srgbClr val="006F73"/>
                    </a:solidFill>
                  </a:tcPr>
                </a:tc>
                <a:tc hMerge="1">
                  <a:txBody>
                    <a:bodyPr/>
                    <a:lstStyle/>
                    <a:p>
                      <a:pPr algn="ctr"/>
                      <a:endParaRPr lang="en-US" sz="1400" dirty="0">
                        <a:latin typeface="Helvetica" panose="020B0604020202020204" pitchFamily="34" charset="0"/>
                        <a:cs typeface="Helvetica" panose="020B0604020202020204" pitchFamily="34" charset="0"/>
                      </a:endParaRPr>
                    </a:p>
                  </a:txBody>
                  <a:tcPr>
                    <a:solidFill>
                      <a:srgbClr val="006F73"/>
                    </a:solidFill>
                  </a:tcPr>
                </a:tc>
                <a:tc gridSpan="2">
                  <a:txBody>
                    <a:bodyPr/>
                    <a:lstStyle/>
                    <a:p>
                      <a:pPr algn="ctr"/>
                      <a:r>
                        <a:rPr lang="en-US" sz="1400" dirty="0">
                          <a:latin typeface="Helvetica" panose="020B0604020202020204" pitchFamily="34" charset="0"/>
                          <a:cs typeface="Helvetica" panose="020B0604020202020204" pitchFamily="34" charset="0"/>
                        </a:rPr>
                        <a:t>$ Change</a:t>
                      </a:r>
                    </a:p>
                  </a:txBody>
                  <a:tcPr>
                    <a:solidFill>
                      <a:srgbClr val="006F73"/>
                    </a:solidFill>
                  </a:tcPr>
                </a:tc>
                <a:tc hMerge="1">
                  <a:txBody>
                    <a:bodyPr/>
                    <a:lstStyle/>
                    <a:p>
                      <a:pPr algn="ctr"/>
                      <a:endParaRPr lang="en-US" sz="1400" dirty="0">
                        <a:latin typeface="Helvetica" panose="020B0604020202020204" pitchFamily="34" charset="0"/>
                        <a:cs typeface="Helvetica" panose="020B0604020202020204" pitchFamily="34" charset="0"/>
                      </a:endParaRPr>
                    </a:p>
                  </a:txBody>
                  <a:tcPr>
                    <a:solidFill>
                      <a:srgbClr val="006F73"/>
                    </a:solidFill>
                  </a:tcPr>
                </a:tc>
                <a:tc gridSpan="2">
                  <a:txBody>
                    <a:bodyPr/>
                    <a:lstStyle/>
                    <a:p>
                      <a:pPr algn="ctr"/>
                      <a:r>
                        <a:rPr lang="en-US" sz="1400" dirty="0">
                          <a:latin typeface="Helvetica" panose="020B0604020202020204" pitchFamily="34" charset="0"/>
                          <a:cs typeface="Helvetica" panose="020B0604020202020204" pitchFamily="34" charset="0"/>
                        </a:rPr>
                        <a:t>% Change</a:t>
                      </a:r>
                    </a:p>
                  </a:txBody>
                  <a:tcPr>
                    <a:solidFill>
                      <a:srgbClr val="006F73"/>
                    </a:solidFill>
                  </a:tcPr>
                </a:tc>
                <a:tc hMerge="1">
                  <a:txBody>
                    <a:bodyPr/>
                    <a:lstStyle/>
                    <a:p>
                      <a:pPr algn="ctr"/>
                      <a:endParaRPr lang="en-US" sz="1400" dirty="0">
                        <a:latin typeface="Helvetica" panose="020B0604020202020204" pitchFamily="34" charset="0"/>
                        <a:cs typeface="Helvetica" panose="020B0604020202020204" pitchFamily="34" charset="0"/>
                      </a:endParaRPr>
                    </a:p>
                  </a:txBody>
                  <a:tcPr>
                    <a:solidFill>
                      <a:srgbClr val="006F73"/>
                    </a:solidFill>
                  </a:tcPr>
                </a:tc>
                <a:extLst>
                  <a:ext uri="{0D108BD9-81ED-4DB2-BD59-A6C34878D82A}">
                    <a16:rowId xmlns:a16="http://schemas.microsoft.com/office/drawing/2014/main" val="1855369320"/>
                  </a:ext>
                </a:extLst>
              </a:tr>
              <a:tr h="548640">
                <a:tc vMerge="1">
                  <a:txBody>
                    <a:bodyPr/>
                    <a:lstStyle/>
                    <a:p>
                      <a:endParaRPr lang="en-US" sz="1400" dirty="0">
                        <a:latin typeface="Helvetica" panose="020B0604020202020204" pitchFamily="34" charset="0"/>
                        <a:cs typeface="Helvetica" panose="020B0604020202020204" pitchFamily="34" charset="0"/>
                      </a:endParaRPr>
                    </a:p>
                  </a:txBody>
                  <a:tcP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Helvetica" panose="020B0604020202020204" pitchFamily="34" charset="0"/>
                          <a:ea typeface="+mn-ea"/>
                          <a:cs typeface="Helvetica" panose="020B0604020202020204" pitchFamily="34" charset="0"/>
                        </a:rPr>
                        <a:t>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latin typeface="Helvetica" panose="020B0604020202020204" pitchFamily="34" charset="0"/>
                          <a:ea typeface="+mn-ea"/>
                          <a:cs typeface="Helvetica" panose="020B0604020202020204" pitchFamily="34" charset="0"/>
                        </a:rPr>
                        <a:t>Non-resident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Helvetica" panose="020B0604020202020204" pitchFamily="34" charset="0"/>
                          <a:cs typeface="Helvetica" panose="020B0604020202020204" pitchFamily="34" charset="0"/>
                        </a:rPr>
                        <a:t>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Helvetica" panose="020B0604020202020204" pitchFamily="34" charset="0"/>
                          <a:cs typeface="Helvetica" panose="020B0604020202020204" pitchFamily="34" charset="0"/>
                        </a:rPr>
                        <a:t>Non-resident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Helvetica" panose="020B0604020202020204" pitchFamily="34" charset="0"/>
                          <a:cs typeface="Helvetica" panose="020B0604020202020204" pitchFamily="34" charset="0"/>
                        </a:rPr>
                        <a:t>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Helvetica" panose="020B0604020202020204" pitchFamily="34" charset="0"/>
                          <a:cs typeface="Helvetica" panose="020B0604020202020204" pitchFamily="34" charset="0"/>
                        </a:rPr>
                        <a:t>Non-resident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Helvetica" panose="020B0604020202020204" pitchFamily="34" charset="0"/>
                          <a:cs typeface="Helvetica" panose="020B0604020202020204" pitchFamily="34" charset="0"/>
                        </a:rPr>
                        <a:t>Resident</a:t>
                      </a:r>
                    </a:p>
                  </a:txBody>
                  <a:tcPr anchor="ctr">
                    <a:solidFill>
                      <a:srgbClr val="006F7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Helvetica" panose="020B0604020202020204" pitchFamily="34" charset="0"/>
                          <a:cs typeface="Helvetica" panose="020B0604020202020204" pitchFamily="34" charset="0"/>
                        </a:rPr>
                        <a:t>Non-resident</a:t>
                      </a:r>
                    </a:p>
                  </a:txBody>
                  <a:tcPr anchor="ctr">
                    <a:solidFill>
                      <a:srgbClr val="006F73"/>
                    </a:solidFill>
                  </a:tcPr>
                </a:tc>
                <a:extLst>
                  <a:ext uri="{0D108BD9-81ED-4DB2-BD59-A6C34878D82A}">
                    <a16:rowId xmlns:a16="http://schemas.microsoft.com/office/drawing/2014/main" val="1832017200"/>
                  </a:ext>
                </a:extLst>
              </a:tr>
              <a:tr h="370840">
                <a:tc>
                  <a:txBody>
                    <a:bodyPr/>
                    <a:lstStyle/>
                    <a:p>
                      <a:r>
                        <a:rPr lang="en-US" sz="1400" dirty="0">
                          <a:latin typeface="Helvetica" panose="020B0604020202020204" pitchFamily="34" charset="0"/>
                          <a:cs typeface="Helvetica" panose="020B0604020202020204" pitchFamily="34" charset="0"/>
                        </a:rPr>
                        <a:t>Tuition</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$5,820</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$13,697</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$5,820</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$13,697</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$0</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$0</a:t>
                      </a:r>
                    </a:p>
                  </a:txBody>
                  <a:tcPr>
                    <a:solidFill>
                      <a:schemeClr val="bg1">
                        <a:lumMod val="85000"/>
                      </a:schemeClr>
                    </a:solidFill>
                  </a:tcPr>
                </a:tc>
                <a:tc>
                  <a:txBody>
                    <a:bodyPr/>
                    <a:lstStyle/>
                    <a:p>
                      <a:pPr marL="0" algn="r" defTabSz="914309" rtl="0" eaLnBrk="1" latinLnBrk="0" hangingPunct="1"/>
                      <a:r>
                        <a:rPr lang="en-US" sz="1400" b="0" kern="1200" dirty="0">
                          <a:solidFill>
                            <a:schemeClr val="dk1"/>
                          </a:solidFill>
                          <a:latin typeface="Helvetica" panose="020B0604020202020204" pitchFamily="34" charset="0"/>
                          <a:ea typeface="+mn-ea"/>
                          <a:cs typeface="Helvetica" panose="020B0604020202020204" pitchFamily="34" charset="0"/>
                        </a:rPr>
                        <a:t>0.00%</a:t>
                      </a:r>
                    </a:p>
                  </a:txBody>
                  <a:tcPr>
                    <a:solidFill>
                      <a:schemeClr val="bg1">
                        <a:lumMod val="85000"/>
                      </a:schemeClr>
                    </a:solidFill>
                  </a:tcPr>
                </a:tc>
                <a:tc>
                  <a:txBody>
                    <a:bodyPr/>
                    <a:lstStyle/>
                    <a:p>
                      <a:pPr algn="r"/>
                      <a:r>
                        <a:rPr lang="en-US" sz="1400" b="0" dirty="0">
                          <a:latin typeface="Helvetica" panose="020B0604020202020204" pitchFamily="34" charset="0"/>
                          <a:cs typeface="Helvetica" panose="020B0604020202020204" pitchFamily="34" charset="0"/>
                        </a:rPr>
                        <a:t>0.00%</a:t>
                      </a:r>
                    </a:p>
                  </a:txBody>
                  <a:tcPr>
                    <a:solidFill>
                      <a:schemeClr val="bg1">
                        <a:lumMod val="85000"/>
                      </a:schemeClr>
                    </a:solidFill>
                  </a:tcPr>
                </a:tc>
                <a:extLst>
                  <a:ext uri="{0D108BD9-81ED-4DB2-BD59-A6C34878D82A}">
                    <a16:rowId xmlns:a16="http://schemas.microsoft.com/office/drawing/2014/main" val="3969036582"/>
                  </a:ext>
                </a:extLst>
              </a:tr>
              <a:tr h="370840">
                <a:tc>
                  <a:txBody>
                    <a:bodyPr/>
                    <a:lstStyle/>
                    <a:p>
                      <a:r>
                        <a:rPr lang="en-US" sz="1400" dirty="0">
                          <a:latin typeface="Helvetica" panose="020B0604020202020204" pitchFamily="34" charset="0"/>
                          <a:cs typeface="Helvetica" panose="020B0604020202020204" pitchFamily="34" charset="0"/>
                        </a:rPr>
                        <a:t>Housing (Double Occupancy)</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$3,185*</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$3,185*</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$3,185*</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$3,185*</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$0</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$0</a:t>
                      </a:r>
                    </a:p>
                  </a:txBody>
                  <a:tcPr>
                    <a:solidFill>
                      <a:schemeClr val="bg1">
                        <a:lumMod val="95000"/>
                      </a:schemeClr>
                    </a:solidFill>
                  </a:tcPr>
                </a:tc>
                <a:tc>
                  <a:txBody>
                    <a:bodyPr/>
                    <a:lstStyle/>
                    <a:p>
                      <a:pPr marL="0" algn="r" defTabSz="914309" rtl="0" eaLnBrk="1" latinLnBrk="0" hangingPunct="1"/>
                      <a:r>
                        <a:rPr lang="en-US" sz="1400" b="0" kern="1200" dirty="0">
                          <a:solidFill>
                            <a:schemeClr val="dk1"/>
                          </a:solidFill>
                          <a:latin typeface="Helvetica" panose="020B0604020202020204" pitchFamily="34" charset="0"/>
                          <a:ea typeface="+mn-ea"/>
                          <a:cs typeface="Helvetica" panose="020B0604020202020204" pitchFamily="34" charset="0"/>
                        </a:rPr>
                        <a:t>0.00%</a:t>
                      </a:r>
                    </a:p>
                  </a:txBody>
                  <a:tcPr>
                    <a:solidFill>
                      <a:schemeClr val="bg1">
                        <a:lumMod val="95000"/>
                      </a:schemeClr>
                    </a:solidFill>
                  </a:tcPr>
                </a:tc>
                <a:tc>
                  <a:txBody>
                    <a:bodyPr/>
                    <a:lstStyle/>
                    <a:p>
                      <a:pPr algn="r"/>
                      <a:r>
                        <a:rPr lang="en-US" sz="1400" dirty="0">
                          <a:latin typeface="Helvetica" panose="020B0604020202020204" pitchFamily="34" charset="0"/>
                          <a:cs typeface="Helvetica" panose="020B0604020202020204" pitchFamily="34" charset="0"/>
                        </a:rPr>
                        <a:t>0.00%</a:t>
                      </a:r>
                    </a:p>
                  </a:txBody>
                  <a:tcPr>
                    <a:solidFill>
                      <a:schemeClr val="bg1">
                        <a:lumMod val="95000"/>
                      </a:schemeClr>
                    </a:solidFill>
                  </a:tcPr>
                </a:tc>
                <a:extLst>
                  <a:ext uri="{0D108BD9-81ED-4DB2-BD59-A6C34878D82A}">
                    <a16:rowId xmlns:a16="http://schemas.microsoft.com/office/drawing/2014/main" val="4039808764"/>
                  </a:ext>
                </a:extLst>
              </a:tr>
              <a:tr h="370840">
                <a:tc>
                  <a:txBody>
                    <a:bodyPr/>
                    <a:lstStyle/>
                    <a:p>
                      <a:r>
                        <a:rPr lang="en-US" sz="1400" baseline="0" dirty="0">
                          <a:latin typeface="Helvetica" panose="020B0604020202020204" pitchFamily="34" charset="0"/>
                          <a:cs typeface="Helvetica" panose="020B0604020202020204" pitchFamily="34" charset="0"/>
                        </a:rPr>
                        <a:t>Basic Unlimited Meal Plan</a:t>
                      </a:r>
                      <a:endParaRPr lang="en-US" sz="14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$1,750</a:t>
                      </a: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$1,750</a:t>
                      </a: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$1,750</a:t>
                      </a: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$1,750</a:t>
                      </a: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$0</a:t>
                      </a: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$0</a:t>
                      </a:r>
                    </a:p>
                  </a:txBody>
                  <a:tcPr>
                    <a:solidFill>
                      <a:schemeClr val="bg1">
                        <a:lumMod val="85000"/>
                      </a:schemeClr>
                    </a:solidFill>
                  </a:tcPr>
                </a:tc>
                <a:tc>
                  <a:txBody>
                    <a:bodyPr/>
                    <a:lstStyle/>
                    <a:p>
                      <a:pPr marL="0" marR="0" lvl="0" indent="0" algn="r" defTabSz="914309"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Helvetica" panose="020B0604020202020204" pitchFamily="34" charset="0"/>
                          <a:ea typeface="+mn-ea"/>
                          <a:cs typeface="Helvetica" panose="020B0604020202020204" pitchFamily="34" charset="0"/>
                        </a:rPr>
                        <a:t>0.00%</a:t>
                      </a:r>
                    </a:p>
                  </a:txBody>
                  <a:tcPr>
                    <a:solidFill>
                      <a:schemeClr val="bg1">
                        <a:lumMod val="8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dirty="0">
                          <a:latin typeface="Helvetica" panose="020B0604020202020204" pitchFamily="34" charset="0"/>
                          <a:cs typeface="Helvetica" panose="020B0604020202020204" pitchFamily="34" charset="0"/>
                        </a:rPr>
                        <a:t>0.00%</a:t>
                      </a:r>
                    </a:p>
                  </a:txBody>
                  <a:tcPr>
                    <a:solidFill>
                      <a:schemeClr val="bg1">
                        <a:lumMod val="85000"/>
                      </a:schemeClr>
                    </a:solidFill>
                  </a:tcPr>
                </a:tc>
                <a:extLst>
                  <a:ext uri="{0D108BD9-81ED-4DB2-BD59-A6C34878D82A}">
                    <a16:rowId xmlns:a16="http://schemas.microsoft.com/office/drawing/2014/main" val="798126511"/>
                  </a:ext>
                </a:extLst>
              </a:tr>
              <a:tr h="370840">
                <a:tc>
                  <a:txBody>
                    <a:bodyPr/>
                    <a:lstStyle/>
                    <a:p>
                      <a:r>
                        <a:rPr lang="en-US" sz="1400" b="1" dirty="0">
                          <a:latin typeface="Helvetica" panose="020B0604020202020204" pitchFamily="34" charset="0"/>
                          <a:cs typeface="Helvetica" panose="020B0604020202020204" pitchFamily="34" charset="0"/>
                        </a:rPr>
                        <a:t>Total Tuition, Room and Board</a:t>
                      </a:r>
                    </a:p>
                  </a:txBody>
                  <a:tcPr>
                    <a:solidFill>
                      <a:schemeClr val="bg1">
                        <a:lumMod val="9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b="1" dirty="0">
                          <a:latin typeface="Helvetica" panose="020B0604020202020204" pitchFamily="34" charset="0"/>
                          <a:cs typeface="Helvetica" panose="020B0604020202020204" pitchFamily="34" charset="0"/>
                        </a:rPr>
                        <a:t>$10,755</a:t>
                      </a:r>
                    </a:p>
                  </a:txBody>
                  <a:tcPr>
                    <a:solidFill>
                      <a:schemeClr val="bg1">
                        <a:lumMod val="9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b="1" dirty="0">
                          <a:latin typeface="Helvetica" panose="020B0604020202020204" pitchFamily="34" charset="0"/>
                          <a:cs typeface="Helvetica" panose="020B0604020202020204" pitchFamily="34" charset="0"/>
                        </a:rPr>
                        <a:t>$18,632</a:t>
                      </a:r>
                    </a:p>
                  </a:txBody>
                  <a:tcPr>
                    <a:solidFill>
                      <a:schemeClr val="bg1">
                        <a:lumMod val="9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b="1" dirty="0">
                          <a:latin typeface="Helvetica" panose="020B0604020202020204" pitchFamily="34" charset="0"/>
                          <a:cs typeface="Helvetica" panose="020B0604020202020204" pitchFamily="34" charset="0"/>
                        </a:rPr>
                        <a:t>$10,755</a:t>
                      </a:r>
                    </a:p>
                  </a:txBody>
                  <a:tcPr>
                    <a:solidFill>
                      <a:schemeClr val="bg1">
                        <a:lumMod val="9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b="1" dirty="0">
                          <a:latin typeface="Helvetica" panose="020B0604020202020204" pitchFamily="34" charset="0"/>
                          <a:cs typeface="Helvetica" panose="020B0604020202020204" pitchFamily="34" charset="0"/>
                        </a:rPr>
                        <a:t>$18,632</a:t>
                      </a:r>
                    </a:p>
                  </a:txBody>
                  <a:tcPr>
                    <a:solidFill>
                      <a:schemeClr val="bg1">
                        <a:lumMod val="9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b="1" dirty="0">
                          <a:latin typeface="Helvetica" panose="020B0604020202020204" pitchFamily="34" charset="0"/>
                          <a:cs typeface="Helvetica" panose="020B0604020202020204" pitchFamily="34" charset="0"/>
                        </a:rPr>
                        <a:t>$0</a:t>
                      </a:r>
                    </a:p>
                  </a:txBody>
                  <a:tcPr>
                    <a:solidFill>
                      <a:schemeClr val="bg1">
                        <a:lumMod val="95000"/>
                      </a:schemeClr>
                    </a:solidFill>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b="1" dirty="0">
                          <a:latin typeface="Helvetica" panose="020B0604020202020204" pitchFamily="34" charset="0"/>
                          <a:cs typeface="Helvetica" panose="020B0604020202020204" pitchFamily="34" charset="0"/>
                        </a:rPr>
                        <a:t>$0</a:t>
                      </a:r>
                    </a:p>
                  </a:txBody>
                  <a:tcPr>
                    <a:solidFill>
                      <a:schemeClr val="bg1">
                        <a:lumMod val="95000"/>
                      </a:schemeClr>
                    </a:solidFill>
                  </a:tcPr>
                </a:tc>
                <a:tc>
                  <a:txBody>
                    <a:bodyPr/>
                    <a:lstStyle/>
                    <a:p>
                      <a:pPr marL="0" algn="r" defTabSz="914309" rtl="0" eaLnBrk="1" latinLnBrk="0" hangingPunct="1"/>
                      <a:r>
                        <a:rPr lang="en-US" sz="1400" b="0" kern="1200" dirty="0">
                          <a:solidFill>
                            <a:schemeClr val="dk1"/>
                          </a:solidFill>
                          <a:latin typeface="Helvetica" panose="020B0604020202020204" pitchFamily="34" charset="0"/>
                          <a:ea typeface="+mn-ea"/>
                          <a:cs typeface="Helvetica" panose="020B0604020202020204" pitchFamily="34" charset="0"/>
                        </a:rPr>
                        <a:t>0.00%</a:t>
                      </a:r>
                    </a:p>
                  </a:txBody>
                  <a:tcPr>
                    <a:solidFill>
                      <a:schemeClr val="bg1">
                        <a:lumMod val="95000"/>
                      </a:schemeClr>
                    </a:solidFill>
                  </a:tcPr>
                </a:tc>
                <a:tc>
                  <a:txBody>
                    <a:bodyPr/>
                    <a:lstStyle/>
                    <a:p>
                      <a:pPr algn="r"/>
                      <a:r>
                        <a:rPr lang="en-US" sz="1400" b="1" dirty="0">
                          <a:latin typeface="Helvetica" panose="020B0604020202020204" pitchFamily="34" charset="0"/>
                          <a:cs typeface="Helvetica" panose="020B0604020202020204" pitchFamily="34" charset="0"/>
                        </a:rPr>
                        <a:t>0.00%</a:t>
                      </a:r>
                    </a:p>
                  </a:txBody>
                  <a:tcPr>
                    <a:solidFill>
                      <a:schemeClr val="bg1">
                        <a:lumMod val="95000"/>
                      </a:schemeClr>
                    </a:solidFill>
                  </a:tcPr>
                </a:tc>
                <a:extLst>
                  <a:ext uri="{0D108BD9-81ED-4DB2-BD59-A6C34878D82A}">
                    <a16:rowId xmlns:a16="http://schemas.microsoft.com/office/drawing/2014/main" val="3188898764"/>
                  </a:ext>
                </a:extLst>
              </a:tr>
            </a:tbl>
          </a:graphicData>
        </a:graphic>
      </p:graphicFrame>
      <p:sp>
        <p:nvSpPr>
          <p:cNvPr id="56" name="TextBox 55"/>
          <p:cNvSpPr txBox="1"/>
          <p:nvPr/>
        </p:nvSpPr>
        <p:spPr>
          <a:xfrm>
            <a:off x="1945532" y="4773272"/>
            <a:ext cx="9030308" cy="261610"/>
          </a:xfrm>
          <a:prstGeom prst="rect">
            <a:avLst/>
          </a:prstGeom>
          <a:noFill/>
        </p:spPr>
        <p:txBody>
          <a:bodyPr wrap="square" rtlCol="0">
            <a:spAutoFit/>
          </a:bodyPr>
          <a:lstStyle/>
          <a:p>
            <a:pPr algn="ctr"/>
            <a:r>
              <a:rPr lang="en-US" sz="1100" dirty="0">
                <a:latin typeface="Helvetica" panose="020B0604020202020204" pitchFamily="34" charset="0"/>
                <a:cs typeface="Helvetica" panose="020B0604020202020204" pitchFamily="34" charset="0"/>
              </a:rPr>
              <a:t>*Reflects a $75 per semester rebate to students living in University Housing. </a:t>
            </a:r>
          </a:p>
        </p:txBody>
      </p:sp>
      <p:sp>
        <p:nvSpPr>
          <p:cNvPr id="3" name="Slide Number Placeholder 2"/>
          <p:cNvSpPr>
            <a:spLocks noGrp="1"/>
          </p:cNvSpPr>
          <p:nvPr>
            <p:ph type="sldNum" sz="quarter" idx="12"/>
          </p:nvPr>
        </p:nvSpPr>
        <p:spPr>
          <a:xfrm>
            <a:off x="9437908" y="6515627"/>
            <a:ext cx="2743200" cy="365125"/>
          </a:xfrm>
        </p:spPr>
        <p:txBody>
          <a:bodyPr/>
          <a:lstStyle/>
          <a:p>
            <a:fld id="{4B2509CC-67E6-4E41-A678-D5D37150C240}" type="slidenum">
              <a:rPr lang="en-US" smtClean="0"/>
              <a:t>26</a:t>
            </a:fld>
            <a:endParaRPr lang="en-US" dirty="0"/>
          </a:p>
        </p:txBody>
      </p:sp>
    </p:spTree>
    <p:extLst>
      <p:ext uri="{BB962C8B-B14F-4D97-AF65-F5344CB8AC3E}">
        <p14:creationId xmlns:p14="http://schemas.microsoft.com/office/powerpoint/2010/main" val="2969668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2020-2021 Scholarships &amp; Grants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4035263119"/>
              </p:ext>
            </p:extLst>
          </p:nvPr>
        </p:nvGraphicFramePr>
        <p:xfrm>
          <a:off x="1992097" y="1211047"/>
          <a:ext cx="8207805" cy="5188622"/>
        </p:xfrm>
        <a:graphic>
          <a:graphicData uri="http://schemas.openxmlformats.org/drawingml/2006/table">
            <a:tbl>
              <a:tblPr firstRow="1" bandRow="1">
                <a:tableStyleId>{5C22544A-7EE6-4342-B048-85BDC9FD1C3A}</a:tableStyleId>
              </a:tblPr>
              <a:tblGrid>
                <a:gridCol w="2735935">
                  <a:extLst>
                    <a:ext uri="{9D8B030D-6E8A-4147-A177-3AD203B41FA5}">
                      <a16:colId xmlns:a16="http://schemas.microsoft.com/office/drawing/2014/main" val="3719846422"/>
                    </a:ext>
                  </a:extLst>
                </a:gridCol>
                <a:gridCol w="2735935">
                  <a:extLst>
                    <a:ext uri="{9D8B030D-6E8A-4147-A177-3AD203B41FA5}">
                      <a16:colId xmlns:a16="http://schemas.microsoft.com/office/drawing/2014/main" val="2824240001"/>
                    </a:ext>
                  </a:extLst>
                </a:gridCol>
                <a:gridCol w="2735935">
                  <a:extLst>
                    <a:ext uri="{9D8B030D-6E8A-4147-A177-3AD203B41FA5}">
                      <a16:colId xmlns:a16="http://schemas.microsoft.com/office/drawing/2014/main" val="2180419938"/>
                    </a:ext>
                  </a:extLst>
                </a:gridCol>
              </a:tblGrid>
              <a:tr h="235637">
                <a:tc>
                  <a:txBody>
                    <a:bodyPr/>
                    <a:lstStyle/>
                    <a:p>
                      <a:r>
                        <a:rPr lang="en-US" sz="1050" dirty="0">
                          <a:latin typeface="Helvetica" panose="020B0604020202020204" pitchFamily="34" charset="0"/>
                          <a:cs typeface="Helvetica" panose="020B0604020202020204" pitchFamily="34" charset="0"/>
                        </a:rPr>
                        <a:t>Source</a:t>
                      </a:r>
                    </a:p>
                  </a:txBody>
                  <a:tcPr anchor="ctr">
                    <a:solidFill>
                      <a:srgbClr val="006F73"/>
                    </a:solidFill>
                  </a:tcPr>
                </a:tc>
                <a:tc>
                  <a:txBody>
                    <a:bodyPr/>
                    <a:lstStyle/>
                    <a:p>
                      <a:pPr algn="ctr"/>
                      <a:r>
                        <a:rPr lang="en-US" sz="1050" dirty="0">
                          <a:latin typeface="Helvetica" panose="020B0604020202020204" pitchFamily="34" charset="0"/>
                          <a:cs typeface="Helvetica" panose="020B0604020202020204" pitchFamily="34" charset="0"/>
                        </a:rPr>
                        <a:t>Award Count (Duplicated)</a:t>
                      </a:r>
                    </a:p>
                  </a:txBody>
                  <a:tcPr anchor="ctr">
                    <a:solidFill>
                      <a:srgbClr val="006F73"/>
                    </a:solidFill>
                  </a:tcPr>
                </a:tc>
                <a:tc>
                  <a:txBody>
                    <a:bodyPr/>
                    <a:lstStyle/>
                    <a:p>
                      <a:pPr marL="0" algn="ctr" defTabSz="914377" rtl="0" eaLnBrk="1" latinLnBrk="0" hangingPunct="1"/>
                      <a:r>
                        <a:rPr lang="en-US" sz="1050" b="1" kern="1200" dirty="0">
                          <a:solidFill>
                            <a:schemeClr val="lt1"/>
                          </a:solidFill>
                          <a:latin typeface="Helvetica" panose="020B0604020202020204" pitchFamily="34" charset="0"/>
                          <a:ea typeface="+mn-ea"/>
                          <a:cs typeface="Helvetica" panose="020B0604020202020204" pitchFamily="34" charset="0"/>
                        </a:rPr>
                        <a:t>Dollars</a:t>
                      </a:r>
                    </a:p>
                  </a:txBody>
                  <a:tcPr anchor="ctr">
                    <a:solidFill>
                      <a:srgbClr val="006F73"/>
                    </a:solidFill>
                  </a:tcPr>
                </a:tc>
                <a:extLst>
                  <a:ext uri="{0D108BD9-81ED-4DB2-BD59-A6C34878D82A}">
                    <a16:rowId xmlns:a16="http://schemas.microsoft.com/office/drawing/2014/main" val="4065813585"/>
                  </a:ext>
                </a:extLst>
              </a:tr>
              <a:tr h="0">
                <a:tc gridSpan="3">
                  <a:txBody>
                    <a:bodyPr/>
                    <a:lstStyle/>
                    <a:p>
                      <a:r>
                        <a:rPr lang="en-US" sz="800" b="1" dirty="0">
                          <a:latin typeface="Helvetica" panose="020B0604020202020204" pitchFamily="34" charset="0"/>
                          <a:cs typeface="Helvetica" panose="020B0604020202020204" pitchFamily="34" charset="0"/>
                        </a:rPr>
                        <a:t>Federal Grants</a:t>
                      </a:r>
                    </a:p>
                  </a:txBody>
                  <a:tcPr anchor="ctr">
                    <a:solidFill>
                      <a:schemeClr val="bg1">
                        <a:lumMod val="95000"/>
                      </a:schemeClr>
                    </a:solidFill>
                  </a:tcPr>
                </a:tc>
                <a:tc hMerge="1">
                  <a:txBody>
                    <a:bodyPr/>
                    <a:lstStyle/>
                    <a:p>
                      <a:endParaRPr lang="en-US" sz="1100" dirty="0">
                        <a:latin typeface="Helvetica" panose="020B0604020202020204" pitchFamily="34" charset="0"/>
                        <a:cs typeface="Helvetica" panose="020B0604020202020204" pitchFamily="34" charset="0"/>
                      </a:endParaRPr>
                    </a:p>
                  </a:txBody>
                  <a:tcPr anchor="ctr"/>
                </a:tc>
                <a:tc hMerge="1">
                  <a:txBody>
                    <a:bodyPr/>
                    <a:lstStyle/>
                    <a:p>
                      <a:endParaRPr lang="en-US" sz="11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443680836"/>
                  </a:ext>
                </a:extLst>
              </a:tr>
              <a:tr h="0">
                <a:tc>
                  <a:txBody>
                    <a:bodyPr/>
                    <a:lstStyle/>
                    <a:p>
                      <a:r>
                        <a:rPr lang="en-US" sz="800" dirty="0">
                          <a:latin typeface="Helvetica" panose="020B0604020202020204" pitchFamily="34" charset="0"/>
                          <a:cs typeface="Helvetica" panose="020B0604020202020204" pitchFamily="34" charset="0"/>
                        </a:rPr>
                        <a:t>Pell Grant</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2,738</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$ 14,352,158</a:t>
                      </a:r>
                    </a:p>
                  </a:txBody>
                  <a:tcPr anchor="ctr">
                    <a:solidFill>
                      <a:schemeClr val="bg1">
                        <a:lumMod val="85000"/>
                      </a:schemeClr>
                    </a:solidFill>
                  </a:tcPr>
                </a:tc>
                <a:extLst>
                  <a:ext uri="{0D108BD9-81ED-4DB2-BD59-A6C34878D82A}">
                    <a16:rowId xmlns:a16="http://schemas.microsoft.com/office/drawing/2014/main" val="3267517043"/>
                  </a:ext>
                </a:extLst>
              </a:tr>
              <a:tr h="0">
                <a:tc>
                  <a:txBody>
                    <a:bodyPr/>
                    <a:lstStyle/>
                    <a:p>
                      <a:r>
                        <a:rPr lang="en-US" sz="800" dirty="0">
                          <a:latin typeface="Helvetica" panose="020B0604020202020204" pitchFamily="34" charset="0"/>
                          <a:cs typeface="Helvetica" panose="020B0604020202020204" pitchFamily="34" charset="0"/>
                        </a:rPr>
                        <a:t>SEOG</a:t>
                      </a:r>
                    </a:p>
                  </a:txBody>
                  <a:tcPr anchor="ctr">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642</a:t>
                      </a:r>
                    </a:p>
                  </a:txBody>
                  <a:tcPr anchor="ctr">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      516,358</a:t>
                      </a:r>
                    </a:p>
                  </a:txBody>
                  <a:tcPr anchor="ctr">
                    <a:solidFill>
                      <a:schemeClr val="bg1">
                        <a:lumMod val="95000"/>
                      </a:schemeClr>
                    </a:solidFill>
                  </a:tcPr>
                </a:tc>
                <a:extLst>
                  <a:ext uri="{0D108BD9-81ED-4DB2-BD59-A6C34878D82A}">
                    <a16:rowId xmlns:a16="http://schemas.microsoft.com/office/drawing/2014/main" val="1098649622"/>
                  </a:ext>
                </a:extLst>
              </a:tr>
              <a:tr h="123906">
                <a:tc>
                  <a:txBody>
                    <a:bodyPr/>
                    <a:lstStyle/>
                    <a:p>
                      <a:r>
                        <a:rPr lang="en-US" sz="800" dirty="0">
                          <a:latin typeface="Helvetica" panose="020B0604020202020204" pitchFamily="34" charset="0"/>
                          <a:cs typeface="Helvetica" panose="020B0604020202020204" pitchFamily="34" charset="0"/>
                        </a:rPr>
                        <a:t>College Work Study</a:t>
                      </a:r>
                    </a:p>
                  </a:txBody>
                  <a:tcPr anchor="ctr">
                    <a:lnB w="12700" cmpd="sng">
                      <a:noFill/>
                    </a:lnB>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310</a:t>
                      </a:r>
                    </a:p>
                  </a:txBody>
                  <a:tcPr anchor="ctr">
                    <a:lnB w="12700" cmpd="sng">
                      <a:noFill/>
                    </a:lnB>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      457,636</a:t>
                      </a:r>
                    </a:p>
                  </a:txBody>
                  <a:tcPr anchor="ctr">
                    <a:lnB w="12700" cmpd="sng">
                      <a:noFill/>
                    </a:lnB>
                    <a:solidFill>
                      <a:schemeClr val="bg1">
                        <a:lumMod val="85000"/>
                      </a:schemeClr>
                    </a:solidFill>
                  </a:tcPr>
                </a:tc>
                <a:extLst>
                  <a:ext uri="{0D108BD9-81ED-4DB2-BD59-A6C34878D82A}">
                    <a16:rowId xmlns:a16="http://schemas.microsoft.com/office/drawing/2014/main" val="845256732"/>
                  </a:ext>
                </a:extLst>
              </a:tr>
              <a:tr h="147613">
                <a:tc>
                  <a:txBody>
                    <a:bodyPr/>
                    <a:lstStyle/>
                    <a:p>
                      <a:r>
                        <a:rPr lang="en-US" sz="800" dirty="0">
                          <a:latin typeface="Helvetica" panose="020B0604020202020204" pitchFamily="34" charset="0"/>
                          <a:cs typeface="Helvetica" panose="020B0604020202020204" pitchFamily="34" charset="0"/>
                        </a:rPr>
                        <a:t>TEACH Grant</a:t>
                      </a:r>
                    </a:p>
                  </a:txBody>
                  <a:tcPr anchor="ctr">
                    <a:lnT w="12700" cmpd="sng">
                      <a:noFill/>
                    </a:lnT>
                    <a:lnB w="12700" cmpd="sng">
                      <a:noFill/>
                    </a:lnB>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19</a:t>
                      </a:r>
                    </a:p>
                  </a:txBody>
                  <a:tcPr anchor="ctr">
                    <a:lnT w="12700" cmpd="sng">
                      <a:noFill/>
                    </a:lnT>
                    <a:lnB w="12700" cmpd="sng">
                      <a:noFill/>
                    </a:lnB>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        74,351</a:t>
                      </a:r>
                    </a:p>
                  </a:txBody>
                  <a:tcPr anchor="ctr">
                    <a:lnT w="12700" cmpd="sng">
                      <a:noFill/>
                    </a:lnT>
                    <a:lnB w="12700" cmpd="sng">
                      <a:noFill/>
                    </a:lnB>
                    <a:solidFill>
                      <a:schemeClr val="bg1">
                        <a:lumMod val="95000"/>
                      </a:schemeClr>
                    </a:solidFill>
                  </a:tcPr>
                </a:tc>
                <a:extLst>
                  <a:ext uri="{0D108BD9-81ED-4DB2-BD59-A6C34878D82A}">
                    <a16:rowId xmlns:a16="http://schemas.microsoft.com/office/drawing/2014/main" val="189890106"/>
                  </a:ext>
                </a:extLst>
              </a:tr>
              <a:tr h="0">
                <a:tc>
                  <a:txBody>
                    <a:bodyPr/>
                    <a:lstStyle/>
                    <a:p>
                      <a:r>
                        <a:rPr lang="en-US" sz="800" b="0" dirty="0">
                          <a:latin typeface="Helvetica" panose="020B0604020202020204" pitchFamily="34" charset="0"/>
                          <a:cs typeface="Helvetica" panose="020B0604020202020204" pitchFamily="34" charset="0"/>
                        </a:rPr>
                        <a:t>HEERF 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a:r>
                        <a:rPr lang="en-US" sz="800" b="0" dirty="0">
                          <a:latin typeface="Helvetica" panose="020B0604020202020204" pitchFamily="34" charset="0"/>
                          <a:cs typeface="Helvetica" panose="020B0604020202020204" pitchFamily="34" charset="0"/>
                        </a:rPr>
                        <a:t>5,887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914309"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   5,159,500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53819754"/>
                  </a:ext>
                </a:extLst>
              </a:tr>
              <a:tr h="0">
                <a:tc>
                  <a:txBody>
                    <a:bodyPr/>
                    <a:lstStyle/>
                    <a:p>
                      <a:r>
                        <a:rPr lang="en-US" sz="900" b="1" dirty="0">
                          <a:latin typeface="Helvetica" panose="020B0604020202020204" pitchFamily="34" charset="0"/>
                          <a:cs typeface="Helvetica" panose="020B0604020202020204" pitchFamily="34" charset="0"/>
                        </a:rPr>
                        <a:t>     Total Federal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9,596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$ 20,560,003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3904689"/>
                  </a:ext>
                </a:extLst>
              </a:tr>
              <a:tr h="0">
                <a:tc gridSpan="3">
                  <a:txBody>
                    <a:bodyPr/>
                    <a:lstStyle/>
                    <a:p>
                      <a:r>
                        <a:rPr lang="en-US" sz="800" b="1" dirty="0">
                          <a:latin typeface="Helvetica" panose="020B0604020202020204" pitchFamily="34" charset="0"/>
                          <a:cs typeface="Helvetica" panose="020B0604020202020204" pitchFamily="34" charset="0"/>
                        </a:rPr>
                        <a:t>State Scholarships &amp; Grants</a:t>
                      </a:r>
                    </a:p>
                  </a:txBody>
                  <a:tcPr anchor="ctr">
                    <a:lnT w="12700" cmpd="sng">
                      <a:noFill/>
                    </a:lnT>
                    <a:solidFill>
                      <a:schemeClr val="bg1">
                        <a:lumMod val="85000"/>
                      </a:schemeClr>
                    </a:solidFill>
                  </a:tcPr>
                </a:tc>
                <a:tc hMerge="1">
                  <a:txBody>
                    <a:bodyPr/>
                    <a:lstStyle/>
                    <a:p>
                      <a:pPr algn="r"/>
                      <a:endParaRPr lang="en-US" sz="1100" dirty="0">
                        <a:latin typeface="Helvetica" panose="020B0604020202020204" pitchFamily="34" charset="0"/>
                        <a:cs typeface="Helvetica" panose="020B0604020202020204" pitchFamily="34" charset="0"/>
                      </a:endParaRPr>
                    </a:p>
                  </a:txBody>
                  <a:tcPr anchor="ctr"/>
                </a:tc>
                <a:tc hMerge="1">
                  <a:txBody>
                    <a:bodyPr/>
                    <a:lstStyle/>
                    <a:p>
                      <a:pPr algn="r"/>
                      <a:endParaRPr lang="en-US" sz="11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95305050"/>
                  </a:ext>
                </a:extLst>
              </a:tr>
              <a:tr h="0">
                <a:tc>
                  <a:txBody>
                    <a:bodyPr/>
                    <a:lstStyle/>
                    <a:p>
                      <a:r>
                        <a:rPr lang="en-US" sz="800" dirty="0">
                          <a:latin typeface="Helvetica" panose="020B0604020202020204" pitchFamily="34" charset="0"/>
                          <a:cs typeface="Helvetica" panose="020B0604020202020204" pitchFamily="34" charset="0"/>
                        </a:rPr>
                        <a:t>SC Need Based</a:t>
                      </a:r>
                      <a:r>
                        <a:rPr lang="en-US" sz="800" baseline="0" dirty="0">
                          <a:latin typeface="Helvetica" panose="020B0604020202020204" pitchFamily="34" charset="0"/>
                          <a:cs typeface="Helvetica" panose="020B0604020202020204" pitchFamily="34" charset="0"/>
                        </a:rPr>
                        <a:t> Grant</a:t>
                      </a:r>
                      <a:endParaRPr lang="en-US" sz="80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1,389</a:t>
                      </a:r>
                    </a:p>
                  </a:txBody>
                  <a:tcPr anchor="ctr">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  1,461,881</a:t>
                      </a:r>
                    </a:p>
                  </a:txBody>
                  <a:tcPr anchor="ctr">
                    <a:solidFill>
                      <a:schemeClr val="bg1">
                        <a:lumMod val="95000"/>
                      </a:schemeClr>
                    </a:solidFill>
                  </a:tcPr>
                </a:tc>
                <a:extLst>
                  <a:ext uri="{0D108BD9-81ED-4DB2-BD59-A6C34878D82A}">
                    <a16:rowId xmlns:a16="http://schemas.microsoft.com/office/drawing/2014/main" val="3136103467"/>
                  </a:ext>
                </a:extLst>
              </a:tr>
              <a:tr h="0">
                <a:tc>
                  <a:txBody>
                    <a:bodyPr/>
                    <a:lstStyle/>
                    <a:p>
                      <a:r>
                        <a:rPr lang="en-US" sz="800" dirty="0">
                          <a:latin typeface="Helvetica" panose="020B0604020202020204" pitchFamily="34" charset="0"/>
                          <a:cs typeface="Helvetica" panose="020B0604020202020204" pitchFamily="34" charset="0"/>
                        </a:rPr>
                        <a:t>LIFE Scholarship/CTP for LIFE</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1,846</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  9,277,522</a:t>
                      </a:r>
                    </a:p>
                  </a:txBody>
                  <a:tcPr anchor="ctr">
                    <a:solidFill>
                      <a:schemeClr val="bg1">
                        <a:lumMod val="85000"/>
                      </a:schemeClr>
                    </a:solidFill>
                  </a:tcPr>
                </a:tc>
                <a:extLst>
                  <a:ext uri="{0D108BD9-81ED-4DB2-BD59-A6C34878D82A}">
                    <a16:rowId xmlns:a16="http://schemas.microsoft.com/office/drawing/2014/main" val="2314989420"/>
                  </a:ext>
                </a:extLst>
              </a:tr>
              <a:tr h="0">
                <a:tc>
                  <a:txBody>
                    <a:bodyPr/>
                    <a:lstStyle/>
                    <a:p>
                      <a:r>
                        <a:rPr lang="en-US" sz="800" dirty="0">
                          <a:latin typeface="Helvetica" panose="020B0604020202020204" pitchFamily="34" charset="0"/>
                          <a:cs typeface="Helvetica" panose="020B0604020202020204" pitchFamily="34" charset="0"/>
                        </a:rPr>
                        <a:t>HOPE Scholarship</a:t>
                      </a:r>
                    </a:p>
                  </a:txBody>
                  <a:tcPr anchor="ctr">
                    <a:lnB w="12700" cmpd="sng">
                      <a:noFill/>
                    </a:lnB>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382</a:t>
                      </a:r>
                    </a:p>
                  </a:txBody>
                  <a:tcPr anchor="ctr">
                    <a:lnB w="12700" cmpd="sng">
                      <a:noFill/>
                    </a:lnB>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  953,640</a:t>
                      </a:r>
                    </a:p>
                  </a:txBody>
                  <a:tcPr anchor="ctr">
                    <a:lnB w="12700" cmpd="sng">
                      <a:noFill/>
                    </a:lnB>
                    <a:solidFill>
                      <a:schemeClr val="bg1">
                        <a:lumMod val="95000"/>
                      </a:schemeClr>
                    </a:solidFill>
                  </a:tcPr>
                </a:tc>
                <a:extLst>
                  <a:ext uri="{0D108BD9-81ED-4DB2-BD59-A6C34878D82A}">
                    <a16:rowId xmlns:a16="http://schemas.microsoft.com/office/drawing/2014/main" val="1470490982"/>
                  </a:ext>
                </a:extLst>
              </a:tr>
              <a:tr h="0">
                <a:tc>
                  <a:txBody>
                    <a:bodyPr/>
                    <a:lstStyle/>
                    <a:p>
                      <a:pPr marL="0" algn="l"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Palmetto Fellows Scholarship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  1,103,432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8723908"/>
                  </a:ext>
                </a:extLst>
              </a:tr>
              <a:tr h="0">
                <a:tc>
                  <a:txBody>
                    <a:bodyPr/>
                    <a:lstStyle/>
                    <a:p>
                      <a:r>
                        <a:rPr lang="en-US" sz="800" dirty="0">
                          <a:latin typeface="Helvetica" panose="020B0604020202020204" pitchFamily="34" charset="0"/>
                          <a:cs typeface="Helvetica" panose="020B0604020202020204" pitchFamily="34" charset="0"/>
                        </a:rPr>
                        <a:t>SC Air &amp; National</a:t>
                      </a:r>
                      <a:r>
                        <a:rPr lang="en-US" sz="800" baseline="0" dirty="0">
                          <a:latin typeface="Helvetica" panose="020B0604020202020204" pitchFamily="34" charset="0"/>
                          <a:cs typeface="Helvetica" panose="020B0604020202020204" pitchFamily="34" charset="0"/>
                        </a:rPr>
                        <a:t> Guard Grant</a:t>
                      </a:r>
                      <a:endParaRPr lang="en-US" sz="800" dirty="0">
                        <a:latin typeface="Helvetica" panose="020B0604020202020204" pitchFamily="34" charset="0"/>
                        <a:cs typeface="Helvetica" panose="020B0604020202020204" pitchFamily="34" charset="0"/>
                      </a:endParaRPr>
                    </a:p>
                  </a:txBody>
                  <a:tcPr anchor="ctr">
                    <a:lnT w="12700" cmpd="sng">
                      <a:noFill/>
                    </a:lnT>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44</a:t>
                      </a:r>
                    </a:p>
                  </a:txBody>
                  <a:tcPr anchor="ctr">
                    <a:lnT w="12700" cmpd="sng">
                      <a:noFill/>
                    </a:lnT>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     168,186</a:t>
                      </a:r>
                    </a:p>
                  </a:txBody>
                  <a:tcPr anchor="ctr">
                    <a:lnT w="12700" cmpd="sng">
                      <a:noFill/>
                    </a:lnT>
                    <a:solidFill>
                      <a:schemeClr val="bg1">
                        <a:lumMod val="95000"/>
                      </a:schemeClr>
                    </a:solidFill>
                  </a:tcPr>
                </a:tc>
                <a:extLst>
                  <a:ext uri="{0D108BD9-81ED-4DB2-BD59-A6C34878D82A}">
                    <a16:rowId xmlns:a16="http://schemas.microsoft.com/office/drawing/2014/main" val="45040699"/>
                  </a:ext>
                </a:extLst>
              </a:tr>
              <a:tr h="137453">
                <a:tc>
                  <a:txBody>
                    <a:bodyPr/>
                    <a:lstStyle/>
                    <a:p>
                      <a:r>
                        <a:rPr lang="en-US" sz="800" dirty="0">
                          <a:latin typeface="Helvetica" panose="020B0604020202020204" pitchFamily="34" charset="0"/>
                          <a:cs typeface="Helvetica" panose="020B0604020202020204" pitchFamily="34" charset="0"/>
                        </a:rPr>
                        <a:t>SC Teaching Fellows</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56</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     306,190</a:t>
                      </a:r>
                    </a:p>
                  </a:txBody>
                  <a:tcPr anchor="ctr">
                    <a:solidFill>
                      <a:schemeClr val="bg1">
                        <a:lumMod val="85000"/>
                      </a:schemeClr>
                    </a:solidFill>
                  </a:tcPr>
                </a:tc>
                <a:extLst>
                  <a:ext uri="{0D108BD9-81ED-4DB2-BD59-A6C34878D82A}">
                    <a16:rowId xmlns:a16="http://schemas.microsoft.com/office/drawing/2014/main" val="4180420570"/>
                  </a:ext>
                </a:extLst>
              </a:tr>
              <a:tr h="200984">
                <a:tc>
                  <a:txBody>
                    <a:bodyPr/>
                    <a:lstStyle/>
                    <a:p>
                      <a:r>
                        <a:rPr lang="en-US" sz="900" b="1" dirty="0">
                          <a:latin typeface="Helvetica" panose="020B0604020202020204" pitchFamily="34" charset="0"/>
                          <a:cs typeface="Helvetica" panose="020B0604020202020204" pitchFamily="34" charset="0"/>
                        </a:rPr>
                        <a:t>     Total State</a:t>
                      </a:r>
                    </a:p>
                  </a:txBody>
                  <a:tcPr anchor="c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3,864</a:t>
                      </a:r>
                    </a:p>
                  </a:txBody>
                  <a:tcPr anchor="c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$13,270,851</a:t>
                      </a:r>
                    </a:p>
                  </a:txBody>
                  <a:tcPr anchor="ctr">
                    <a:solidFill>
                      <a:schemeClr val="bg1">
                        <a:lumMod val="95000"/>
                      </a:schemeClr>
                    </a:solidFill>
                  </a:tcPr>
                </a:tc>
                <a:extLst>
                  <a:ext uri="{0D108BD9-81ED-4DB2-BD59-A6C34878D82A}">
                    <a16:rowId xmlns:a16="http://schemas.microsoft.com/office/drawing/2014/main" val="2927091382"/>
                  </a:ext>
                </a:extLst>
              </a:tr>
              <a:tr h="200984">
                <a:tc gridSpan="3">
                  <a:txBody>
                    <a:bodyPr/>
                    <a:lstStyle/>
                    <a:p>
                      <a:r>
                        <a:rPr lang="en-US" sz="800" b="1" dirty="0">
                          <a:latin typeface="Helvetica" panose="020B0604020202020204" pitchFamily="34" charset="0"/>
                          <a:cs typeface="Helvetica" panose="020B0604020202020204" pitchFamily="34" charset="0"/>
                        </a:rPr>
                        <a:t>Institutional Scholarships</a:t>
                      </a:r>
                    </a:p>
                  </a:txBody>
                  <a:tcPr anchor="ctr">
                    <a:solidFill>
                      <a:schemeClr val="bg1">
                        <a:lumMod val="85000"/>
                      </a:schemeClr>
                    </a:solidFill>
                  </a:tcPr>
                </a:tc>
                <a:tc hMerge="1">
                  <a:txBody>
                    <a:bodyPr/>
                    <a:lstStyle/>
                    <a:p>
                      <a:pPr algn="r"/>
                      <a:endParaRPr lang="en-US" sz="1100" dirty="0">
                        <a:latin typeface="Helvetica" panose="020B0604020202020204" pitchFamily="34" charset="0"/>
                        <a:cs typeface="Helvetica" panose="020B0604020202020204" pitchFamily="34" charset="0"/>
                      </a:endParaRPr>
                    </a:p>
                  </a:txBody>
                  <a:tcPr anchor="ctr"/>
                </a:tc>
                <a:tc hMerge="1">
                  <a:txBody>
                    <a:bodyPr/>
                    <a:lstStyle/>
                    <a:p>
                      <a:pPr algn="r"/>
                      <a:endParaRPr lang="en-US" sz="11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610373858"/>
                  </a:ext>
                </a:extLst>
              </a:tr>
              <a:tr h="200984">
                <a:tc>
                  <a:txBody>
                    <a:bodyPr/>
                    <a:lstStyle/>
                    <a:p>
                      <a:r>
                        <a:rPr lang="en-US" sz="800" b="0" dirty="0">
                          <a:latin typeface="Helvetica" panose="020B0604020202020204" pitchFamily="34" charset="0"/>
                          <a:cs typeface="Helvetica" panose="020B0604020202020204" pitchFamily="34" charset="0"/>
                        </a:rPr>
                        <a:t>CCU</a:t>
                      </a:r>
                      <a:r>
                        <a:rPr lang="en-US" sz="800" b="0" baseline="0" dirty="0">
                          <a:latin typeface="Helvetica" panose="020B0604020202020204" pitchFamily="34" charset="0"/>
                          <a:cs typeface="Helvetica" panose="020B0604020202020204" pitchFamily="34" charset="0"/>
                        </a:rPr>
                        <a:t> Institutional (non-athletic)</a:t>
                      </a:r>
                      <a:endParaRPr lang="en-US" sz="800" b="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algn="r"/>
                      <a:r>
                        <a:rPr lang="en-US" sz="800" b="0" dirty="0">
                          <a:latin typeface="Helvetica" panose="020B0604020202020204" pitchFamily="34" charset="0"/>
                          <a:cs typeface="Helvetica" panose="020B0604020202020204" pitchFamily="34" charset="0"/>
                        </a:rPr>
                        <a:t>4,978</a:t>
                      </a:r>
                    </a:p>
                  </a:txBody>
                  <a:tcPr anchor="ctr">
                    <a:solidFill>
                      <a:schemeClr val="bg1">
                        <a:lumMod val="95000"/>
                      </a:schemeClr>
                    </a:solidFill>
                  </a:tcPr>
                </a:tc>
                <a:tc>
                  <a:txBody>
                    <a:bodyPr/>
                    <a:lstStyle/>
                    <a:p>
                      <a:pPr algn="r"/>
                      <a:r>
                        <a:rPr lang="en-US" sz="800" b="0" dirty="0">
                          <a:latin typeface="Helvetica" panose="020B0604020202020204" pitchFamily="34" charset="0"/>
                          <a:cs typeface="Helvetica" panose="020B0604020202020204" pitchFamily="34" charset="0"/>
                        </a:rPr>
                        <a:t>$  6,930,223</a:t>
                      </a:r>
                    </a:p>
                  </a:txBody>
                  <a:tcPr anchor="ctr">
                    <a:solidFill>
                      <a:schemeClr val="bg1">
                        <a:lumMod val="95000"/>
                      </a:schemeClr>
                    </a:solidFill>
                  </a:tcPr>
                </a:tc>
                <a:extLst>
                  <a:ext uri="{0D108BD9-81ED-4DB2-BD59-A6C34878D82A}">
                    <a16:rowId xmlns:a16="http://schemas.microsoft.com/office/drawing/2014/main" val="4108919709"/>
                  </a:ext>
                </a:extLst>
              </a:tr>
              <a:tr h="200984">
                <a:tc>
                  <a:txBody>
                    <a:bodyPr/>
                    <a:lstStyle/>
                    <a:p>
                      <a:r>
                        <a:rPr lang="en-US" sz="800" b="0" dirty="0">
                          <a:latin typeface="Helvetica" panose="020B0604020202020204" pitchFamily="34" charset="0"/>
                          <a:cs typeface="Helvetica" panose="020B0604020202020204" pitchFamily="34" charset="0"/>
                        </a:rPr>
                        <a:t>CCU Athletic</a:t>
                      </a:r>
                    </a:p>
                  </a:txBody>
                  <a:tcPr anchor="ctr">
                    <a:solidFill>
                      <a:schemeClr val="bg1">
                        <a:lumMod val="85000"/>
                      </a:schemeClr>
                    </a:solidFill>
                  </a:tcPr>
                </a:tc>
                <a:tc>
                  <a:txBody>
                    <a:bodyPr/>
                    <a:lstStyle/>
                    <a:p>
                      <a:pPr algn="r"/>
                      <a:r>
                        <a:rPr lang="en-US" sz="800" b="0" dirty="0">
                          <a:latin typeface="Helvetica" panose="020B0604020202020204" pitchFamily="34" charset="0"/>
                          <a:cs typeface="Helvetica" panose="020B0604020202020204" pitchFamily="34" charset="0"/>
                        </a:rPr>
                        <a:t>417</a:t>
                      </a:r>
                    </a:p>
                  </a:txBody>
                  <a:tcPr anchor="ctr">
                    <a:solidFill>
                      <a:schemeClr val="bg1">
                        <a:lumMod val="85000"/>
                      </a:schemeClr>
                    </a:solidFill>
                  </a:tcPr>
                </a:tc>
                <a:tc>
                  <a:txBody>
                    <a:bodyPr/>
                    <a:lstStyle/>
                    <a:p>
                      <a:pPr algn="r"/>
                      <a:r>
                        <a:rPr lang="en-US" sz="800" b="0" dirty="0">
                          <a:latin typeface="Helvetica" panose="020B0604020202020204" pitchFamily="34" charset="0"/>
                          <a:cs typeface="Helvetica" panose="020B0604020202020204" pitchFamily="34" charset="0"/>
                        </a:rPr>
                        <a:t>$  4,586,422</a:t>
                      </a:r>
                    </a:p>
                  </a:txBody>
                  <a:tcPr anchor="ctr">
                    <a:solidFill>
                      <a:schemeClr val="bg1">
                        <a:lumMod val="85000"/>
                      </a:schemeClr>
                    </a:solidFill>
                  </a:tcPr>
                </a:tc>
                <a:extLst>
                  <a:ext uri="{0D108BD9-81ED-4DB2-BD59-A6C34878D82A}">
                    <a16:rowId xmlns:a16="http://schemas.microsoft.com/office/drawing/2014/main" val="2396684781"/>
                  </a:ext>
                </a:extLst>
              </a:tr>
              <a:tr h="258482">
                <a:tc>
                  <a:txBody>
                    <a:bodyPr/>
                    <a:lstStyle/>
                    <a:p>
                      <a:r>
                        <a:rPr lang="en-US" sz="900" b="1" dirty="0">
                          <a:latin typeface="Helvetica" panose="020B0604020202020204" pitchFamily="34" charset="0"/>
                          <a:cs typeface="Helvetica" panose="020B0604020202020204" pitchFamily="34" charset="0"/>
                        </a:rPr>
                        <a:t>     Total Institutional</a:t>
                      </a:r>
                    </a:p>
                  </a:txBody>
                  <a:tcPr anchor="c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5,395</a:t>
                      </a:r>
                    </a:p>
                  </a:txBody>
                  <a:tcPr anchor="c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$11,516,645</a:t>
                      </a:r>
                    </a:p>
                  </a:txBody>
                  <a:tcPr anchor="ctr">
                    <a:solidFill>
                      <a:schemeClr val="bg1">
                        <a:lumMod val="95000"/>
                      </a:schemeClr>
                    </a:solidFill>
                  </a:tcPr>
                </a:tc>
                <a:extLst>
                  <a:ext uri="{0D108BD9-81ED-4DB2-BD59-A6C34878D82A}">
                    <a16:rowId xmlns:a16="http://schemas.microsoft.com/office/drawing/2014/main" val="1390309103"/>
                  </a:ext>
                </a:extLst>
              </a:tr>
              <a:tr h="200984">
                <a:tc>
                  <a:txBody>
                    <a:bodyPr/>
                    <a:lstStyle/>
                    <a:p>
                      <a:r>
                        <a:rPr lang="en-US" sz="900" b="1" dirty="0">
                          <a:latin typeface="Helvetica" panose="020B0604020202020204" pitchFamily="34" charset="0"/>
                          <a:cs typeface="Helvetica" panose="020B0604020202020204" pitchFamily="34" charset="0"/>
                        </a:rPr>
                        <a:t>External Scholarships</a:t>
                      </a:r>
                    </a:p>
                  </a:txBody>
                  <a:tcPr anchor="ctr">
                    <a:solidFill>
                      <a:schemeClr val="bg1">
                        <a:lumMod val="85000"/>
                      </a:schemeClr>
                    </a:solidFill>
                  </a:tcPr>
                </a:tc>
                <a:tc>
                  <a:txBody>
                    <a:bodyPr/>
                    <a:lstStyle/>
                    <a:p>
                      <a:pPr algn="r"/>
                      <a:r>
                        <a:rPr lang="en-US" sz="900" b="1" dirty="0">
                          <a:latin typeface="Helvetica" panose="020B0604020202020204" pitchFamily="34" charset="0"/>
                          <a:cs typeface="Helvetica" panose="020B0604020202020204" pitchFamily="34" charset="0"/>
                        </a:rPr>
                        <a:t>743</a:t>
                      </a:r>
                    </a:p>
                  </a:txBody>
                  <a:tcPr anchor="ctr">
                    <a:solidFill>
                      <a:schemeClr val="bg1">
                        <a:lumMod val="85000"/>
                      </a:schemeClr>
                    </a:solidFill>
                  </a:tcPr>
                </a:tc>
                <a:tc>
                  <a:txBody>
                    <a:bodyPr/>
                    <a:lstStyle/>
                    <a:p>
                      <a:pPr algn="r"/>
                      <a:r>
                        <a:rPr lang="en-US" sz="900" b="1" dirty="0">
                          <a:latin typeface="Helvetica" panose="020B0604020202020204" pitchFamily="34" charset="0"/>
                          <a:cs typeface="Helvetica" panose="020B0604020202020204" pitchFamily="34" charset="0"/>
                        </a:rPr>
                        <a:t>$  2,701,438</a:t>
                      </a:r>
                    </a:p>
                  </a:txBody>
                  <a:tcPr anchor="ctr">
                    <a:solidFill>
                      <a:schemeClr val="bg1">
                        <a:lumMod val="85000"/>
                      </a:schemeClr>
                    </a:solidFill>
                  </a:tcPr>
                </a:tc>
                <a:extLst>
                  <a:ext uri="{0D108BD9-81ED-4DB2-BD59-A6C34878D82A}">
                    <a16:rowId xmlns:a16="http://schemas.microsoft.com/office/drawing/2014/main" val="1630341803"/>
                  </a:ext>
                </a:extLst>
              </a:tr>
              <a:tr h="0">
                <a:tc gridSpan="3">
                  <a:txBody>
                    <a:bodyPr/>
                    <a:lstStyle/>
                    <a:p>
                      <a:endParaRPr lang="en-US" sz="200" b="1" dirty="0">
                        <a:latin typeface="Helvetica" panose="020B0604020202020204" pitchFamily="34" charset="0"/>
                        <a:cs typeface="Helvetica" panose="020B0604020202020204" pitchFamily="34" charset="0"/>
                      </a:endParaRPr>
                    </a:p>
                  </a:txBody>
                  <a:tcPr anchor="ctr">
                    <a:solidFill>
                      <a:schemeClr val="bg1">
                        <a:lumMod val="95000"/>
                      </a:schemeClr>
                    </a:solidFill>
                  </a:tcPr>
                </a:tc>
                <a:tc hMerge="1">
                  <a:txBody>
                    <a:bodyPr/>
                    <a:lstStyle/>
                    <a:p>
                      <a:pPr algn="r"/>
                      <a:endParaRPr lang="en-US" sz="300" b="1" dirty="0">
                        <a:latin typeface="Helvetica" panose="020B0604020202020204" pitchFamily="34" charset="0"/>
                        <a:cs typeface="Helvetica" panose="020B0604020202020204" pitchFamily="34" charset="0"/>
                      </a:endParaRPr>
                    </a:p>
                  </a:txBody>
                  <a:tcPr anchor="ctr"/>
                </a:tc>
                <a:tc hMerge="1">
                  <a:txBody>
                    <a:bodyPr/>
                    <a:lstStyle/>
                    <a:p>
                      <a:pPr algn="r"/>
                      <a:endParaRPr lang="en-US" sz="300" b="1"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3678727784"/>
                  </a:ext>
                </a:extLst>
              </a:tr>
              <a:tr h="200984">
                <a:tc>
                  <a:txBody>
                    <a:bodyPr/>
                    <a:lstStyle/>
                    <a:p>
                      <a:r>
                        <a:rPr lang="en-US" sz="900" b="1" dirty="0">
                          <a:latin typeface="Helvetica" panose="020B0604020202020204" pitchFamily="34" charset="0"/>
                          <a:cs typeface="Helvetica" panose="020B0604020202020204" pitchFamily="34" charset="0"/>
                        </a:rPr>
                        <a:t>TOTALS </a:t>
                      </a:r>
                      <a:r>
                        <a:rPr lang="en-US" sz="900" b="1" baseline="0" dirty="0">
                          <a:latin typeface="Helvetica" panose="020B0604020202020204" pitchFamily="34" charset="0"/>
                          <a:cs typeface="Helvetica" panose="020B0604020202020204" pitchFamily="34" charset="0"/>
                        </a:rPr>
                        <a:t>    D</a:t>
                      </a:r>
                      <a:r>
                        <a:rPr lang="en-US" sz="900" b="1" dirty="0">
                          <a:latin typeface="Helvetica" panose="020B0604020202020204" pitchFamily="34" charset="0"/>
                          <a:cs typeface="Helvetica" panose="020B0604020202020204" pitchFamily="34" charset="0"/>
                        </a:rPr>
                        <a:t>uplicated count</a:t>
                      </a:r>
                    </a:p>
                  </a:txBody>
                  <a:tcPr anchor="ctr">
                    <a:solidFill>
                      <a:schemeClr val="bg1">
                        <a:lumMod val="85000"/>
                      </a:schemeClr>
                    </a:solidFill>
                  </a:tcPr>
                </a:tc>
                <a:tc>
                  <a:txBody>
                    <a:bodyPr/>
                    <a:lstStyle/>
                    <a:p>
                      <a:pPr algn="r"/>
                      <a:r>
                        <a:rPr lang="en-US" sz="900" b="1" dirty="0">
                          <a:latin typeface="Helvetica" panose="020B0604020202020204" pitchFamily="34" charset="0"/>
                          <a:cs typeface="Helvetica" panose="020B0604020202020204" pitchFamily="34" charset="0"/>
                        </a:rPr>
                        <a:t>19,598</a:t>
                      </a:r>
                    </a:p>
                  </a:txBody>
                  <a:tcPr anchor="ctr">
                    <a:solidFill>
                      <a:schemeClr val="bg1">
                        <a:lumMod val="85000"/>
                      </a:schemeClr>
                    </a:solidFill>
                  </a:tcPr>
                </a:tc>
                <a:tc>
                  <a:txBody>
                    <a:bodyPr/>
                    <a:lstStyle/>
                    <a:p>
                      <a:pPr algn="r"/>
                      <a:r>
                        <a:rPr lang="en-US" sz="900" b="1" dirty="0">
                          <a:latin typeface="Helvetica" panose="020B0604020202020204" pitchFamily="34" charset="0"/>
                          <a:cs typeface="Helvetica" panose="020B0604020202020204" pitchFamily="34" charset="0"/>
                        </a:rPr>
                        <a:t>$48,048,937</a:t>
                      </a:r>
                    </a:p>
                  </a:txBody>
                  <a:tcPr anchor="ctr">
                    <a:solidFill>
                      <a:schemeClr val="bg1">
                        <a:lumMod val="85000"/>
                      </a:schemeClr>
                    </a:solidFill>
                  </a:tcPr>
                </a:tc>
                <a:extLst>
                  <a:ext uri="{0D108BD9-81ED-4DB2-BD59-A6C34878D82A}">
                    <a16:rowId xmlns:a16="http://schemas.microsoft.com/office/drawing/2014/main" val="2238317209"/>
                  </a:ext>
                </a:extLst>
              </a:tr>
              <a:tr h="200984">
                <a:tc>
                  <a:txBody>
                    <a:bodyPr/>
                    <a:lstStyle/>
                    <a:p>
                      <a:r>
                        <a:rPr lang="en-US" sz="900" b="1" dirty="0">
                          <a:latin typeface="Helvetica" panose="020B0604020202020204" pitchFamily="34" charset="0"/>
                          <a:cs typeface="Helvetica" panose="020B0604020202020204" pitchFamily="34" charset="0"/>
                        </a:rPr>
                        <a:t>                   Unduplicated count</a:t>
                      </a:r>
                    </a:p>
                  </a:txBody>
                  <a:tcPr anchor="ctr">
                    <a:solidFill>
                      <a:schemeClr val="bg1">
                        <a:lumMod val="95000"/>
                      </a:schemeClr>
                    </a:solidFill>
                  </a:tcPr>
                </a:tc>
                <a:tc>
                  <a:txBody>
                    <a:bodyPr/>
                    <a:lstStyle/>
                    <a:p>
                      <a:pPr algn="r"/>
                      <a:r>
                        <a:rPr lang="en-US" sz="900" b="1" dirty="0">
                          <a:latin typeface="Helvetica" panose="020B0604020202020204" pitchFamily="34" charset="0"/>
                          <a:cs typeface="Helvetica" panose="020B0604020202020204" pitchFamily="34" charset="0"/>
                        </a:rPr>
                        <a:t>6,760</a:t>
                      </a:r>
                    </a:p>
                  </a:txBody>
                  <a:tcPr anchor="ctr">
                    <a:solidFill>
                      <a:schemeClr val="bg1">
                        <a:lumMod val="95000"/>
                      </a:schemeClr>
                    </a:solidFill>
                  </a:tcPr>
                </a:tc>
                <a:tc>
                  <a:txBody>
                    <a:bodyPr/>
                    <a:lstStyle/>
                    <a:p>
                      <a:pPr algn="r"/>
                      <a:endParaRPr lang="en-US" sz="900" b="1" dirty="0">
                        <a:latin typeface="Helvetica" panose="020B0604020202020204" pitchFamily="34" charset="0"/>
                        <a:cs typeface="Helvetica"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543659936"/>
                  </a:ext>
                </a:extLst>
              </a:tr>
            </a:tbl>
          </a:graphicData>
        </a:graphic>
      </p:graphicFrame>
      <p:sp>
        <p:nvSpPr>
          <p:cNvPr id="5" name="Slide Number Placeholder 4"/>
          <p:cNvSpPr>
            <a:spLocks noGrp="1"/>
          </p:cNvSpPr>
          <p:nvPr>
            <p:ph type="sldNum" sz="quarter" idx="12"/>
          </p:nvPr>
        </p:nvSpPr>
        <p:spPr>
          <a:xfrm>
            <a:off x="9448799" y="6478306"/>
            <a:ext cx="2743200" cy="365125"/>
          </a:xfrm>
        </p:spPr>
        <p:txBody>
          <a:bodyPr/>
          <a:lstStyle/>
          <a:p>
            <a:fld id="{4B2509CC-67E6-4E41-A678-D5D37150C240}" type="slidenum">
              <a:rPr lang="en-US" smtClean="0"/>
              <a:t>27</a:t>
            </a:fld>
            <a:endParaRPr lang="en-US" dirty="0"/>
          </a:p>
        </p:txBody>
      </p:sp>
    </p:spTree>
    <p:extLst>
      <p:ext uri="{BB962C8B-B14F-4D97-AF65-F5344CB8AC3E}">
        <p14:creationId xmlns:p14="http://schemas.microsoft.com/office/powerpoint/2010/main" val="363884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Outstanding Debt per Proviso 11.16</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732735011"/>
              </p:ext>
            </p:extLst>
          </p:nvPr>
        </p:nvGraphicFramePr>
        <p:xfrm>
          <a:off x="395277" y="1285184"/>
          <a:ext cx="11404001" cy="4562229"/>
        </p:xfrm>
        <a:graphic>
          <a:graphicData uri="http://schemas.openxmlformats.org/drawingml/2006/table">
            <a:tbl>
              <a:tblPr firstRow="1" bandRow="1">
                <a:tableStyleId>{5C22544A-7EE6-4342-B048-85BDC9FD1C3A}</a:tableStyleId>
              </a:tblPr>
              <a:tblGrid>
                <a:gridCol w="2471016">
                  <a:extLst>
                    <a:ext uri="{9D8B030D-6E8A-4147-A177-3AD203B41FA5}">
                      <a16:colId xmlns:a16="http://schemas.microsoft.com/office/drawing/2014/main" val="1116447666"/>
                    </a:ext>
                  </a:extLst>
                </a:gridCol>
                <a:gridCol w="1230923">
                  <a:extLst>
                    <a:ext uri="{9D8B030D-6E8A-4147-A177-3AD203B41FA5}">
                      <a16:colId xmlns:a16="http://schemas.microsoft.com/office/drawing/2014/main" val="2162715757"/>
                    </a:ext>
                  </a:extLst>
                </a:gridCol>
                <a:gridCol w="1451767">
                  <a:extLst>
                    <a:ext uri="{9D8B030D-6E8A-4147-A177-3AD203B41FA5}">
                      <a16:colId xmlns:a16="http://schemas.microsoft.com/office/drawing/2014/main" val="1261262428"/>
                    </a:ext>
                  </a:extLst>
                </a:gridCol>
                <a:gridCol w="1101183">
                  <a:extLst>
                    <a:ext uri="{9D8B030D-6E8A-4147-A177-3AD203B41FA5}">
                      <a16:colId xmlns:a16="http://schemas.microsoft.com/office/drawing/2014/main" val="1543342985"/>
                    </a:ext>
                  </a:extLst>
                </a:gridCol>
                <a:gridCol w="1313235">
                  <a:extLst>
                    <a:ext uri="{9D8B030D-6E8A-4147-A177-3AD203B41FA5}">
                      <a16:colId xmlns:a16="http://schemas.microsoft.com/office/drawing/2014/main" val="832211453"/>
                    </a:ext>
                  </a:extLst>
                </a:gridCol>
                <a:gridCol w="3835877">
                  <a:extLst>
                    <a:ext uri="{9D8B030D-6E8A-4147-A177-3AD203B41FA5}">
                      <a16:colId xmlns:a16="http://schemas.microsoft.com/office/drawing/2014/main" val="4266099970"/>
                    </a:ext>
                  </a:extLst>
                </a:gridCol>
              </a:tblGrid>
              <a:tr h="826600">
                <a:tc>
                  <a:txBody>
                    <a:bodyPr/>
                    <a:lstStyle/>
                    <a:p>
                      <a:pPr algn="ctr"/>
                      <a:r>
                        <a:rPr lang="en-US" sz="1200" dirty="0">
                          <a:latin typeface="Helvetica" panose="020B0604020202020204" pitchFamily="34" charset="0"/>
                          <a:cs typeface="Helvetica" panose="020B0604020202020204" pitchFamily="34" charset="0"/>
                        </a:rPr>
                        <a:t>Bond</a:t>
                      </a:r>
                      <a:r>
                        <a:rPr lang="en-US" sz="1200" baseline="0" dirty="0">
                          <a:latin typeface="Helvetica" panose="020B0604020202020204" pitchFamily="34" charset="0"/>
                          <a:cs typeface="Helvetica" panose="020B0604020202020204" pitchFamily="34" charset="0"/>
                        </a:rPr>
                        <a:t> Issue/Type/Date</a:t>
                      </a:r>
                      <a:endParaRPr lang="en-US" sz="12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200" dirty="0">
                          <a:latin typeface="Helvetica" panose="020B0604020202020204" pitchFamily="34" charset="0"/>
                          <a:cs typeface="Helvetica" panose="020B0604020202020204" pitchFamily="34" charset="0"/>
                        </a:rPr>
                        <a:t>Amount of Initial Principal Debt</a:t>
                      </a:r>
                    </a:p>
                  </a:txBody>
                  <a:tcPr anchor="ctr">
                    <a:solidFill>
                      <a:srgbClr val="006F73"/>
                    </a:solidFill>
                  </a:tcPr>
                </a:tc>
                <a:tc>
                  <a:txBody>
                    <a:bodyPr/>
                    <a:lstStyle/>
                    <a:p>
                      <a:pPr algn="ctr"/>
                      <a:r>
                        <a:rPr lang="en-US" sz="1200" dirty="0">
                          <a:latin typeface="Helvetica" panose="020B0604020202020204" pitchFamily="34" charset="0"/>
                          <a:cs typeface="Helvetica" panose="020B0604020202020204" pitchFamily="34" charset="0"/>
                        </a:rPr>
                        <a:t>Amount of Remaining</a:t>
                      </a:r>
                      <a:r>
                        <a:rPr lang="en-US" sz="1200" baseline="0" dirty="0">
                          <a:latin typeface="Helvetica" panose="020B0604020202020204" pitchFamily="34" charset="0"/>
                          <a:cs typeface="Helvetica" panose="020B0604020202020204" pitchFamily="34" charset="0"/>
                        </a:rPr>
                        <a:t> Debt as of 11/1/21</a:t>
                      </a:r>
                      <a:endParaRPr lang="en-US" sz="12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200" dirty="0">
                          <a:latin typeface="Helvetica" panose="020B0604020202020204" pitchFamily="34" charset="0"/>
                          <a:cs typeface="Helvetica" panose="020B0604020202020204" pitchFamily="34" charset="0"/>
                        </a:rPr>
                        <a:t>Issued Date</a:t>
                      </a:r>
                    </a:p>
                  </a:txBody>
                  <a:tcPr anchor="ctr">
                    <a:solidFill>
                      <a:srgbClr val="006F73"/>
                    </a:solidFill>
                  </a:tcPr>
                </a:tc>
                <a:tc>
                  <a:txBody>
                    <a:bodyPr/>
                    <a:lstStyle/>
                    <a:p>
                      <a:pPr algn="ctr"/>
                      <a:r>
                        <a:rPr lang="en-US" sz="1200" dirty="0">
                          <a:latin typeface="Helvetica" panose="020B0604020202020204" pitchFamily="34" charset="0"/>
                          <a:cs typeface="Helvetica" panose="020B0604020202020204" pitchFamily="34" charset="0"/>
                        </a:rPr>
                        <a:t>Final Maturity</a:t>
                      </a:r>
                    </a:p>
                  </a:txBody>
                  <a:tcPr anchor="ctr">
                    <a:solidFill>
                      <a:srgbClr val="006F73"/>
                    </a:solidFill>
                  </a:tcPr>
                </a:tc>
                <a:tc>
                  <a:txBody>
                    <a:bodyPr/>
                    <a:lstStyle/>
                    <a:p>
                      <a:pPr algn="ctr"/>
                      <a:r>
                        <a:rPr lang="en-US" sz="1200" dirty="0">
                          <a:latin typeface="Helvetica" panose="020B0604020202020204" pitchFamily="34" charset="0"/>
                          <a:cs typeface="Helvetica" panose="020B0604020202020204" pitchFamily="34" charset="0"/>
                        </a:rPr>
                        <a:t>Purpose of Bond Issue</a:t>
                      </a:r>
                    </a:p>
                  </a:txBody>
                  <a:tcPr anchor="ctr">
                    <a:solidFill>
                      <a:srgbClr val="006F73"/>
                    </a:solidFill>
                  </a:tcPr>
                </a:tc>
                <a:extLst>
                  <a:ext uri="{0D108BD9-81ED-4DB2-BD59-A6C34878D82A}">
                    <a16:rowId xmlns:a16="http://schemas.microsoft.com/office/drawing/2014/main" val="4140273699"/>
                  </a:ext>
                </a:extLst>
              </a:tr>
              <a:tr h="274320">
                <a:tc gridSpan="6">
                  <a:txBody>
                    <a:bodyPr/>
                    <a:lstStyle/>
                    <a:p>
                      <a:pPr algn="ctr"/>
                      <a:r>
                        <a:rPr lang="en-US" sz="1200" b="1" dirty="0">
                          <a:latin typeface="Helvetica" panose="020B0604020202020204" pitchFamily="34" charset="0"/>
                          <a:cs typeface="Helvetica" panose="020B0604020202020204" pitchFamily="34" charset="0"/>
                        </a:rPr>
                        <a:t>Revenue</a:t>
                      </a:r>
                      <a:r>
                        <a:rPr lang="en-US" sz="1200" b="1" baseline="0" dirty="0">
                          <a:latin typeface="Helvetica" panose="020B0604020202020204" pitchFamily="34" charset="0"/>
                          <a:cs typeface="Helvetica" panose="020B0604020202020204" pitchFamily="34" charset="0"/>
                        </a:rPr>
                        <a:t> Bonds</a:t>
                      </a:r>
                      <a:endParaRPr lang="en-US" sz="1200" b="1" dirty="0">
                        <a:latin typeface="Helvetica" panose="020B0604020202020204" pitchFamily="34" charset="0"/>
                        <a:cs typeface="Helvetica" panose="020B0604020202020204" pitchFamily="34" charset="0"/>
                      </a:endParaRPr>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5665643"/>
                  </a:ext>
                </a:extLst>
              </a:tr>
              <a:tr h="344805">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Series 2017 - Higher Education Rev Bonds</a:t>
                      </a:r>
                    </a:p>
                  </a:txBody>
                  <a:tcPr marL="9525" marR="9525" marT="9525" marB="0" anchor="ctr">
                    <a:solidFill>
                      <a:schemeClr val="bg1">
                        <a:lumMod val="9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$6,766,591 </a:t>
                      </a:r>
                    </a:p>
                  </a:txBody>
                  <a:tcPr marL="9525" marR="9525" marT="9525" marB="0" anchor="ctr">
                    <a:solidFill>
                      <a:schemeClr val="bg1">
                        <a:lumMod val="9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$3,936,405 </a:t>
                      </a: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5/1/2017</a:t>
                      </a: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6/1/2026</a:t>
                      </a:r>
                    </a:p>
                  </a:txBody>
                  <a:tcPr marL="9525" marR="9525" marT="9525" marB="0" anchor="ctr">
                    <a:solidFill>
                      <a:schemeClr val="bg1">
                        <a:lumMod val="95000"/>
                      </a:schemeClr>
                    </a:solidFill>
                  </a:tcPr>
                </a:tc>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Refinanced Series 2006 Ref Revenue Bonds - Housing</a:t>
                      </a:r>
                    </a:p>
                  </a:txBody>
                  <a:tcPr marL="9525" marR="9525" marT="9525" marB="0" anchor="ctr">
                    <a:solidFill>
                      <a:schemeClr val="bg1">
                        <a:lumMod val="95000"/>
                      </a:schemeClr>
                    </a:solidFill>
                  </a:tcPr>
                </a:tc>
                <a:extLst>
                  <a:ext uri="{0D108BD9-81ED-4DB2-BD59-A6C34878D82A}">
                    <a16:rowId xmlns:a16="http://schemas.microsoft.com/office/drawing/2014/main" val="2123940092"/>
                  </a:ext>
                </a:extLst>
              </a:tr>
              <a:tr h="344805">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Series 2016 - Higher Education Rev Bonds</a:t>
                      </a:r>
                    </a:p>
                  </a:txBody>
                  <a:tcPr marL="9525" marR="9525" marT="9525" marB="0" anchor="ctr">
                    <a:solidFill>
                      <a:schemeClr val="bg1">
                        <a:lumMod val="8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$22,415,000 </a:t>
                      </a:r>
                    </a:p>
                  </a:txBody>
                  <a:tcPr marL="9525" marR="9525" marT="9525" marB="0" anchor="ctr">
                    <a:solidFill>
                      <a:schemeClr val="bg1">
                        <a:lumMod val="8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$19,160,000 </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11/23/2016</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6/1/2041</a:t>
                      </a:r>
                    </a:p>
                  </a:txBody>
                  <a:tcPr marL="9525" marR="9525" marT="9525" marB="0" anchor="ctr">
                    <a:solidFill>
                      <a:schemeClr val="bg1">
                        <a:lumMod val="85000"/>
                      </a:schemeClr>
                    </a:solidFill>
                  </a:tcPr>
                </a:tc>
                <a:tc>
                  <a:txBody>
                    <a:bodyPr/>
                    <a:lstStyle/>
                    <a:p>
                      <a:pPr algn="l" fontAlgn="ctr"/>
                      <a:r>
                        <a:rPr lang="en-US" sz="1100" b="0" i="0" u="none" strike="noStrike">
                          <a:solidFill>
                            <a:srgbClr val="000000"/>
                          </a:solidFill>
                          <a:effectLst/>
                          <a:latin typeface="Helvetica" panose="020B0604020202020204" pitchFamily="34" charset="0"/>
                          <a:cs typeface="Helvetica" panose="020B0604020202020204" pitchFamily="34" charset="0"/>
                        </a:rPr>
                        <a:t>Brooks Football Statidum Expansion</a:t>
                      </a:r>
                    </a:p>
                  </a:txBody>
                  <a:tcPr marL="9525" marR="9525" marT="9525" marB="0" anchor="ctr">
                    <a:solidFill>
                      <a:schemeClr val="bg1">
                        <a:lumMod val="85000"/>
                      </a:schemeClr>
                    </a:solidFill>
                  </a:tcPr>
                </a:tc>
                <a:extLst>
                  <a:ext uri="{0D108BD9-81ED-4DB2-BD59-A6C34878D82A}">
                    <a16:rowId xmlns:a16="http://schemas.microsoft.com/office/drawing/2014/main" val="3237914596"/>
                  </a:ext>
                </a:extLst>
              </a:tr>
              <a:tr h="344805">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Series 2015 - Higher Education Rev Bonds</a:t>
                      </a:r>
                    </a:p>
                  </a:txBody>
                  <a:tcPr marL="9525" marR="9525" marT="9525" marB="0" anchor="ctr">
                    <a:solidFill>
                      <a:schemeClr val="bg1">
                        <a:lumMod val="9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$87,020,000 </a:t>
                      </a:r>
                    </a:p>
                  </a:txBody>
                  <a:tcPr marL="9525" marR="9525" marT="9525" marB="0" anchor="ctr">
                    <a:solidFill>
                      <a:schemeClr val="bg1">
                        <a:lumMod val="9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$75,245,000 </a:t>
                      </a: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2/1/2015</a:t>
                      </a: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6/1/2042</a:t>
                      </a:r>
                    </a:p>
                  </a:txBody>
                  <a:tcPr marL="9525" marR="9525" marT="9525" marB="0" anchor="ctr">
                    <a:solidFill>
                      <a:schemeClr val="bg1">
                        <a:lumMod val="95000"/>
                      </a:schemeClr>
                    </a:solidFill>
                  </a:tcPr>
                </a:tc>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Acquisition of University Place (2,079 beds)</a:t>
                      </a:r>
                    </a:p>
                  </a:txBody>
                  <a:tcPr marL="9525" marR="9525" marT="9525" marB="0" anchor="ctr">
                    <a:solidFill>
                      <a:schemeClr val="bg1">
                        <a:lumMod val="95000"/>
                      </a:schemeClr>
                    </a:solidFill>
                  </a:tcPr>
                </a:tc>
                <a:extLst>
                  <a:ext uri="{0D108BD9-81ED-4DB2-BD59-A6C34878D82A}">
                    <a16:rowId xmlns:a16="http://schemas.microsoft.com/office/drawing/2014/main" val="3445561988"/>
                  </a:ext>
                </a:extLst>
              </a:tr>
              <a:tr h="344805">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Series 2014 - Higher Education Rev Bonds</a:t>
                      </a:r>
                    </a:p>
                  </a:txBody>
                  <a:tcPr marL="9525" marR="9525" marT="9525" marB="0" anchor="ctr">
                    <a:solidFill>
                      <a:schemeClr val="bg1">
                        <a:lumMod val="8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$35,480,000 </a:t>
                      </a:r>
                    </a:p>
                  </a:txBody>
                  <a:tcPr marL="9525" marR="9525" marT="9525" marB="0" anchor="ctr">
                    <a:solidFill>
                      <a:schemeClr val="bg1">
                        <a:lumMod val="8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$31,520,000 </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6/1/2014</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6/1/2044</a:t>
                      </a:r>
                    </a:p>
                  </a:txBody>
                  <a:tcPr marL="9525" marR="9525" marT="9525" marB="0" anchor="ctr">
                    <a:solidFill>
                      <a:schemeClr val="bg1">
                        <a:lumMod val="85000"/>
                      </a:schemeClr>
                    </a:solidFill>
                  </a:tcPr>
                </a:tc>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Phase II of Student Housing (624 beds)</a:t>
                      </a:r>
                    </a:p>
                  </a:txBody>
                  <a:tcPr marL="9525" marR="9525" marT="9525" marB="0" anchor="ctr">
                    <a:solidFill>
                      <a:schemeClr val="bg1">
                        <a:lumMod val="85000"/>
                      </a:schemeClr>
                    </a:solidFill>
                  </a:tcPr>
                </a:tc>
                <a:extLst>
                  <a:ext uri="{0D108BD9-81ED-4DB2-BD59-A6C34878D82A}">
                    <a16:rowId xmlns:a16="http://schemas.microsoft.com/office/drawing/2014/main" val="2573216179"/>
                  </a:ext>
                </a:extLst>
              </a:tr>
              <a:tr h="344805">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Series 2013 - Higher Education Rev Bonds</a:t>
                      </a:r>
                    </a:p>
                  </a:txBody>
                  <a:tcPr marL="9525" marR="9525" marT="9525" marB="0" anchor="ctr">
                    <a:solidFill>
                      <a:schemeClr val="bg1">
                        <a:lumMod val="9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$54,705,000 </a:t>
                      </a:r>
                    </a:p>
                  </a:txBody>
                  <a:tcPr marL="9525" marR="9525" marT="9525" marB="0" anchor="ctr">
                    <a:solidFill>
                      <a:schemeClr val="bg1">
                        <a:lumMod val="9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$45,360,000 </a:t>
                      </a: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2/1/2013</a:t>
                      </a:r>
                    </a:p>
                  </a:txBody>
                  <a:tcPr marL="9525" marR="9525" marT="9525" marB="0" anchor="ctr">
                    <a:solidFill>
                      <a:schemeClr val="bg1">
                        <a:lumMod val="9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6/1/2040</a:t>
                      </a:r>
                    </a:p>
                  </a:txBody>
                  <a:tcPr marL="9525" marR="9525" marT="9525" marB="0" anchor="ctr">
                    <a:solidFill>
                      <a:schemeClr val="bg1">
                        <a:lumMod val="95000"/>
                      </a:schemeClr>
                    </a:solidFill>
                  </a:tcPr>
                </a:tc>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Phase I of Student Housing (650 beds)  </a:t>
                      </a:r>
                    </a:p>
                  </a:txBody>
                  <a:tcPr marL="9525" marR="9525" marT="9525" marB="0" anchor="ctr">
                    <a:solidFill>
                      <a:schemeClr val="bg1">
                        <a:lumMod val="95000"/>
                      </a:schemeClr>
                    </a:solidFill>
                  </a:tcPr>
                </a:tc>
                <a:extLst>
                  <a:ext uri="{0D108BD9-81ED-4DB2-BD59-A6C34878D82A}">
                    <a16:rowId xmlns:a16="http://schemas.microsoft.com/office/drawing/2014/main" val="1322736054"/>
                  </a:ext>
                </a:extLst>
              </a:tr>
              <a:tr h="344805">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Series 2012 – Refunding Rev Bonds</a:t>
                      </a:r>
                    </a:p>
                  </a:txBody>
                  <a:tcPr marL="9525" marR="9525" marT="9525" marB="0" anchor="ctr">
                    <a:solidFill>
                      <a:schemeClr val="bg1">
                        <a:lumMod val="8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$6,147,000 </a:t>
                      </a:r>
                    </a:p>
                  </a:txBody>
                  <a:tcPr marL="9525" marR="9525" marT="9525" marB="0" anchor="ctr">
                    <a:solidFill>
                      <a:schemeClr val="bg1">
                        <a:lumMod val="85000"/>
                      </a:schemeClr>
                    </a:solidFill>
                  </a:tcPr>
                </a:tc>
                <a:tc>
                  <a:txBody>
                    <a:bodyPr/>
                    <a:lstStyle/>
                    <a:p>
                      <a:pPr algn="r" fontAlgn="ctr"/>
                      <a:r>
                        <a:rPr lang="en-US" sz="1100" b="0" i="0" u="none" strike="noStrike" dirty="0">
                          <a:solidFill>
                            <a:srgbClr val="000000"/>
                          </a:solidFill>
                          <a:effectLst/>
                          <a:latin typeface="Helvetica" panose="020B0604020202020204" pitchFamily="34" charset="0"/>
                          <a:cs typeface="Helvetica" panose="020B0604020202020204" pitchFamily="34" charset="0"/>
                        </a:rPr>
                        <a:t>          $2,413,000 </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6/1/2012</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6/1/2026</a:t>
                      </a:r>
                    </a:p>
                  </a:txBody>
                  <a:tcPr marL="9525" marR="9525" marT="9525" marB="0" anchor="ctr">
                    <a:solidFill>
                      <a:schemeClr val="bg1">
                        <a:lumMod val="85000"/>
                      </a:schemeClr>
                    </a:solidFill>
                  </a:tcPr>
                </a:tc>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Refinanced 1999 Ref Revenue Bonds - Housing</a:t>
                      </a:r>
                    </a:p>
                  </a:txBody>
                  <a:tcPr marL="9525" marR="9525" marT="9525" marB="0" anchor="ctr">
                    <a:solidFill>
                      <a:schemeClr val="bg1">
                        <a:lumMod val="85000"/>
                      </a:schemeClr>
                    </a:solidFill>
                  </a:tcPr>
                </a:tc>
                <a:extLst>
                  <a:ext uri="{0D108BD9-81ED-4DB2-BD59-A6C34878D82A}">
                    <a16:rowId xmlns:a16="http://schemas.microsoft.com/office/drawing/2014/main" val="1588294559"/>
                  </a:ext>
                </a:extLst>
              </a:tr>
              <a:tr h="299085">
                <a:tc>
                  <a:txBody>
                    <a:bodyPr/>
                    <a:lstStyle/>
                    <a:p>
                      <a:pPr algn="l" fontAlgn="ctr"/>
                      <a:r>
                        <a:rPr lang="en-US" sz="1100" b="1" i="0" u="none" strike="noStrike" dirty="0">
                          <a:solidFill>
                            <a:srgbClr val="000000"/>
                          </a:solidFill>
                          <a:effectLst/>
                          <a:latin typeface="Helvetica" panose="020B0604020202020204" pitchFamily="34" charset="0"/>
                          <a:cs typeface="Helvetica" panose="020B0604020202020204" pitchFamily="34" charset="0"/>
                        </a:rPr>
                        <a:t>Total Revenue Bonds</a:t>
                      </a:r>
                    </a:p>
                  </a:txBody>
                  <a:tcPr marL="9525" marR="9525" marT="9525" marB="0" anchor="ctr">
                    <a:solidFill>
                      <a:schemeClr val="bg1">
                        <a:lumMod val="95000"/>
                      </a:schemeClr>
                    </a:solidFill>
                  </a:tcPr>
                </a:tc>
                <a:tc>
                  <a:txBody>
                    <a:bodyPr/>
                    <a:lstStyle/>
                    <a:p>
                      <a:pPr algn="r" fontAlgn="ctr"/>
                      <a:r>
                        <a:rPr lang="en-US" sz="1100" b="1" i="0" u="none" strike="noStrike" dirty="0">
                          <a:solidFill>
                            <a:srgbClr val="000000"/>
                          </a:solidFill>
                          <a:effectLst/>
                          <a:latin typeface="Helvetica" panose="020B0604020202020204" pitchFamily="34" charset="0"/>
                          <a:cs typeface="Helvetica" panose="020B0604020202020204" pitchFamily="34" charset="0"/>
                        </a:rPr>
                        <a:t>$212,533,591</a:t>
                      </a:r>
                    </a:p>
                  </a:txBody>
                  <a:tcPr marL="9525" marR="9525" marT="9525" marB="0" anchor="ctr">
                    <a:solidFill>
                      <a:schemeClr val="bg1">
                        <a:lumMod val="95000"/>
                      </a:schemeClr>
                    </a:solidFill>
                  </a:tcPr>
                </a:tc>
                <a:tc>
                  <a:txBody>
                    <a:bodyPr/>
                    <a:lstStyle/>
                    <a:p>
                      <a:pPr algn="r" fontAlgn="ctr"/>
                      <a:r>
                        <a:rPr lang="en-US" sz="1100" b="1" i="0" u="none" strike="noStrike" dirty="0">
                          <a:solidFill>
                            <a:srgbClr val="000000"/>
                          </a:solidFill>
                          <a:effectLst/>
                          <a:latin typeface="Helvetica" panose="020B0604020202020204" pitchFamily="34" charset="0"/>
                          <a:cs typeface="Helvetica" panose="020B0604020202020204" pitchFamily="34" charset="0"/>
                        </a:rPr>
                        <a:t>$177,634,405</a:t>
                      </a:r>
                    </a:p>
                  </a:txBody>
                  <a:tcPr marL="9525" marR="9525" marT="9525" marB="0" anchor="ctr">
                    <a:solidFill>
                      <a:schemeClr val="bg1">
                        <a:lumMod val="95000"/>
                      </a:schemeClr>
                    </a:solidFill>
                  </a:tcPr>
                </a:tc>
                <a:tc gridSpan="3">
                  <a:txBody>
                    <a:bodyPr/>
                    <a:lstStyle/>
                    <a:p>
                      <a:endParaRPr lang="en-US" sz="1900"/>
                    </a:p>
                  </a:txBody>
                  <a:tcPr marL="9525" marR="9525" marT="9525" marB="0" anchor="c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7380651"/>
                  </a:ext>
                </a:extLst>
              </a:tr>
              <a:tr h="177165">
                <a:tc gridSpan="6">
                  <a:txBody>
                    <a:bodyPr/>
                    <a:lstStyle/>
                    <a:p>
                      <a:pPr algn="l" fontAlgn="ct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0338380"/>
                  </a:ext>
                </a:extLst>
              </a:tr>
              <a:tr h="272339">
                <a:tc gridSpan="6">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sz="1200" b="1" kern="1200" dirty="0">
                          <a:solidFill>
                            <a:schemeClr val="dk1"/>
                          </a:solidFill>
                          <a:latin typeface="Helvetica" panose="020B0604020202020204" pitchFamily="34" charset="0"/>
                          <a:ea typeface="+mn-ea"/>
                          <a:cs typeface="Helvetica" panose="020B0604020202020204" pitchFamily="34" charset="0"/>
                        </a:rPr>
                        <a:t>General Obligation</a:t>
                      </a:r>
                      <a:r>
                        <a:rPr lang="en-US" sz="1200" b="1" kern="1200" baseline="0" dirty="0">
                          <a:solidFill>
                            <a:schemeClr val="dk1"/>
                          </a:solidFill>
                          <a:latin typeface="Helvetica" panose="020B0604020202020204" pitchFamily="34" charset="0"/>
                          <a:ea typeface="+mn-ea"/>
                          <a:cs typeface="Helvetica" panose="020B0604020202020204" pitchFamily="34" charset="0"/>
                        </a:rPr>
                        <a:t> </a:t>
                      </a:r>
                      <a:r>
                        <a:rPr lang="en-US" sz="1200" b="1" kern="1200" dirty="0">
                          <a:solidFill>
                            <a:schemeClr val="dk1"/>
                          </a:solidFill>
                          <a:latin typeface="Helvetica" panose="020B0604020202020204" pitchFamily="34" charset="0"/>
                          <a:ea typeface="+mn-ea"/>
                          <a:cs typeface="Helvetica" panose="020B0604020202020204" pitchFamily="34" charset="0"/>
                        </a:rPr>
                        <a:t>State Institutional Bonds</a:t>
                      </a:r>
                    </a:p>
                  </a:txBody>
                  <a:tcPr marL="9525" marR="9525" marT="9525"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859286"/>
                  </a:ext>
                </a:extLst>
              </a:tr>
              <a:tr h="344805">
                <a:tc>
                  <a:txBody>
                    <a:bodyPr/>
                    <a:lstStyle/>
                    <a:p>
                      <a:pPr algn="l" fontAlgn="t"/>
                      <a:r>
                        <a:rPr lang="en-US" sz="1100" b="0" i="0" u="none" strike="noStrike" dirty="0">
                          <a:solidFill>
                            <a:srgbClr val="000000"/>
                          </a:solidFill>
                          <a:effectLst/>
                          <a:latin typeface="Helvetica" panose="020B0604020202020204" pitchFamily="34" charset="0"/>
                          <a:cs typeface="Helvetica" panose="020B0604020202020204" pitchFamily="34" charset="0"/>
                        </a:rPr>
                        <a:t>Series 2016E – State Institution </a:t>
                      </a:r>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Bonds</a:t>
                      </a:r>
                      <a:r>
                        <a:rPr lang="en-US" sz="1100" b="0" i="0" u="none" strike="noStrike" dirty="0">
                          <a:solidFill>
                            <a:srgbClr val="000000"/>
                          </a:solidFill>
                          <a:effectLst/>
                          <a:latin typeface="Helvetica" panose="020B0604020202020204" pitchFamily="34" charset="0"/>
                          <a:cs typeface="Helvetica" panose="020B0604020202020204" pitchFamily="34" charset="0"/>
                        </a:rPr>
                        <a:t> </a:t>
                      </a:r>
                    </a:p>
                  </a:txBody>
                  <a:tcPr marL="9525" marR="9525" marT="9525" marB="0" anchor="ctr">
                    <a:solidFill>
                      <a:schemeClr val="bg1">
                        <a:lumMod val="85000"/>
                      </a:schemeClr>
                    </a:solidFill>
                  </a:tcPr>
                </a:tc>
                <a:tc>
                  <a:txBody>
                    <a:bodyPr/>
                    <a:lstStyle/>
                    <a:p>
                      <a:pPr algn="r" fontAlgn="t"/>
                      <a:r>
                        <a:rPr lang="en-US" sz="1100" b="0" i="0" u="none" strike="noStrike" dirty="0">
                          <a:solidFill>
                            <a:srgbClr val="000000"/>
                          </a:solidFill>
                          <a:effectLst/>
                          <a:latin typeface="Helvetica" panose="020B0604020202020204" pitchFamily="34" charset="0"/>
                          <a:cs typeface="Helvetica" panose="020B0604020202020204" pitchFamily="34" charset="0"/>
                        </a:rPr>
                        <a:t>        $10,025,000 </a:t>
                      </a:r>
                    </a:p>
                  </a:txBody>
                  <a:tcPr marL="9525" marR="9525" marT="9525" marB="0" anchor="ctr">
                    <a:solidFill>
                      <a:schemeClr val="bg1">
                        <a:lumMod val="85000"/>
                      </a:schemeClr>
                    </a:solidFill>
                  </a:tcPr>
                </a:tc>
                <a:tc>
                  <a:txBody>
                    <a:bodyPr/>
                    <a:lstStyle/>
                    <a:p>
                      <a:pPr algn="r" fontAlgn="t"/>
                      <a:r>
                        <a:rPr lang="en-US" sz="1100" b="0" i="0" u="none" strike="noStrike" dirty="0">
                          <a:solidFill>
                            <a:srgbClr val="000000"/>
                          </a:solidFill>
                          <a:effectLst/>
                          <a:latin typeface="Helvetica" panose="020B0604020202020204" pitchFamily="34" charset="0"/>
                          <a:cs typeface="Helvetica" panose="020B0604020202020204" pitchFamily="34" charset="0"/>
                        </a:rPr>
                        <a:t>          $6,415,000</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10/1/2016</a:t>
                      </a:r>
                    </a:p>
                  </a:txBody>
                  <a:tcPr marL="9525" marR="9525" marT="9525" marB="0" anchor="ctr">
                    <a:solidFill>
                      <a:schemeClr val="bg1">
                        <a:lumMod val="85000"/>
                      </a:schemeClr>
                    </a:solidFill>
                  </a:tcPr>
                </a:tc>
                <a:tc>
                  <a:txBody>
                    <a:bodyPr/>
                    <a:lstStyle/>
                    <a:p>
                      <a:pPr algn="ctr" fontAlgn="ctr"/>
                      <a:r>
                        <a:rPr lang="en-US" sz="1100" b="0" i="0" u="none" strike="noStrike" dirty="0">
                          <a:solidFill>
                            <a:srgbClr val="000000"/>
                          </a:solidFill>
                          <a:effectLst/>
                          <a:latin typeface="Helvetica" panose="020B0604020202020204" pitchFamily="34" charset="0"/>
                          <a:cs typeface="Helvetica" panose="020B0604020202020204" pitchFamily="34" charset="0"/>
                        </a:rPr>
                        <a:t>4/1/2027</a:t>
                      </a:r>
                    </a:p>
                  </a:txBody>
                  <a:tcPr marL="9525" marR="9525" marT="9525" marB="0" anchor="ctr">
                    <a:solidFill>
                      <a:schemeClr val="bg1">
                        <a:lumMod val="85000"/>
                      </a:schemeClr>
                    </a:solidFill>
                  </a:tcPr>
                </a:tc>
                <a:tc>
                  <a:txBody>
                    <a:bodyPr/>
                    <a:lstStyle/>
                    <a:p>
                      <a:pPr algn="l" fontAlgn="ctr"/>
                      <a:r>
                        <a:rPr lang="en-US" sz="1100" b="0" i="0" u="none" strike="noStrike" dirty="0">
                          <a:solidFill>
                            <a:srgbClr val="000000"/>
                          </a:solidFill>
                          <a:effectLst/>
                          <a:latin typeface="Helvetica" panose="020B0604020202020204" pitchFamily="34" charset="0"/>
                          <a:cs typeface="Helvetica" panose="020B0604020202020204" pitchFamily="34" charset="0"/>
                        </a:rPr>
                        <a:t>Refinanced 2002D and 2006C Institutional Bonds</a:t>
                      </a:r>
                    </a:p>
                  </a:txBody>
                  <a:tcPr marL="9525" marR="9525" marT="9525" marB="0" anchor="ctr">
                    <a:solidFill>
                      <a:schemeClr val="bg1">
                        <a:lumMod val="85000"/>
                      </a:schemeClr>
                    </a:solidFill>
                  </a:tcPr>
                </a:tc>
                <a:extLst>
                  <a:ext uri="{0D108BD9-81ED-4DB2-BD59-A6C34878D82A}">
                    <a16:rowId xmlns:a16="http://schemas.microsoft.com/office/drawing/2014/main" val="2600682781"/>
                  </a:ext>
                </a:extLst>
              </a:tr>
              <a:tr h="299085">
                <a:tc>
                  <a:txBody>
                    <a:bodyPr/>
                    <a:lstStyle/>
                    <a:p>
                      <a:pPr algn="l" fontAlgn="ctr"/>
                      <a:r>
                        <a:rPr lang="en-US" sz="1100" b="1" i="0" u="none" strike="noStrike" dirty="0">
                          <a:solidFill>
                            <a:srgbClr val="000000"/>
                          </a:solidFill>
                          <a:effectLst/>
                          <a:latin typeface="Helvetica" panose="020B0604020202020204" pitchFamily="34" charset="0"/>
                          <a:cs typeface="Helvetica" panose="020B0604020202020204" pitchFamily="34" charset="0"/>
                        </a:rPr>
                        <a:t>Total General Obligation</a:t>
                      </a:r>
                      <a:r>
                        <a:rPr lang="en-US" sz="1100" b="1" i="0" u="none" strike="noStrike" baseline="0" dirty="0">
                          <a:solidFill>
                            <a:srgbClr val="000000"/>
                          </a:solidFill>
                          <a:effectLst/>
                          <a:latin typeface="Helvetica" panose="020B0604020202020204" pitchFamily="34" charset="0"/>
                          <a:cs typeface="Helvetica" panose="020B0604020202020204" pitchFamily="34" charset="0"/>
                        </a:rPr>
                        <a:t> Bonds</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solidFill>
                      <a:schemeClr val="bg1">
                        <a:lumMod val="95000"/>
                      </a:schemeClr>
                    </a:solidFill>
                  </a:tcPr>
                </a:tc>
                <a:tc>
                  <a:txBody>
                    <a:bodyPr/>
                    <a:lstStyle/>
                    <a:p>
                      <a:pPr algn="r" fontAlgn="ctr"/>
                      <a:r>
                        <a:rPr lang="en-US" sz="1100" b="1" i="0" u="none" strike="noStrike" dirty="0">
                          <a:solidFill>
                            <a:srgbClr val="000000"/>
                          </a:solidFill>
                          <a:effectLst/>
                          <a:latin typeface="Helvetica" panose="020B0604020202020204" pitchFamily="34" charset="0"/>
                          <a:cs typeface="Helvetica" panose="020B0604020202020204" pitchFamily="34" charset="0"/>
                        </a:rPr>
                        <a:t>$10,025,000</a:t>
                      </a:r>
                    </a:p>
                  </a:txBody>
                  <a:tcPr marL="9525" marR="9525" marT="9525" marB="0" anchor="ctr">
                    <a:solidFill>
                      <a:schemeClr val="bg1">
                        <a:lumMod val="95000"/>
                      </a:schemeClr>
                    </a:solidFill>
                  </a:tcPr>
                </a:tc>
                <a:tc>
                  <a:txBody>
                    <a:bodyPr/>
                    <a:lstStyle/>
                    <a:p>
                      <a:pPr algn="r" fontAlgn="ctr"/>
                      <a:r>
                        <a:rPr lang="en-US" sz="1100" b="1" i="0" u="none" strike="noStrike">
                          <a:solidFill>
                            <a:srgbClr val="000000"/>
                          </a:solidFill>
                          <a:effectLst/>
                          <a:latin typeface="Helvetica" panose="020B0604020202020204" pitchFamily="34" charset="0"/>
                          <a:cs typeface="Helvetica" panose="020B0604020202020204" pitchFamily="34" charset="0"/>
                        </a:rPr>
                        <a:t>$6,415,000</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solidFill>
                      <a:schemeClr val="bg1">
                        <a:lumMod val="95000"/>
                      </a:schemeClr>
                    </a:solidFill>
                  </a:tcPr>
                </a:tc>
                <a:tc gridSpan="3">
                  <a:txBody>
                    <a:bodyPr/>
                    <a:lstStyle/>
                    <a:p>
                      <a:endParaRPr lang="en-US" sz="1900" dirty="0"/>
                    </a:p>
                  </a:txBody>
                  <a:tcPr marL="9525" marR="9525" marT="9525" marB="0" anchor="c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888075"/>
                  </a:ext>
                </a:extLst>
              </a:tr>
            </a:tbl>
          </a:graphicData>
        </a:graphic>
      </p:graphicFrame>
      <p:sp>
        <p:nvSpPr>
          <p:cNvPr id="3" name="Slide Number Placeholder 2"/>
          <p:cNvSpPr>
            <a:spLocks noGrp="1"/>
          </p:cNvSpPr>
          <p:nvPr>
            <p:ph type="sldNum" sz="quarter" idx="12"/>
          </p:nvPr>
        </p:nvSpPr>
        <p:spPr>
          <a:xfrm>
            <a:off x="9448799" y="6492875"/>
            <a:ext cx="2743200" cy="365125"/>
          </a:xfrm>
        </p:spPr>
        <p:txBody>
          <a:bodyPr/>
          <a:lstStyle/>
          <a:p>
            <a:fld id="{4B2509CC-67E6-4E41-A678-D5D37150C240}" type="slidenum">
              <a:rPr lang="en-US" smtClean="0"/>
              <a:t>28</a:t>
            </a:fld>
            <a:endParaRPr lang="en-US" dirty="0"/>
          </a:p>
        </p:txBody>
      </p:sp>
    </p:spTree>
    <p:extLst>
      <p:ext uri="{BB962C8B-B14F-4D97-AF65-F5344CB8AC3E}">
        <p14:creationId xmlns:p14="http://schemas.microsoft.com/office/powerpoint/2010/main" val="322554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Employees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sp>
        <p:nvSpPr>
          <p:cNvPr id="2" name="TextBox 1"/>
          <p:cNvSpPr txBox="1"/>
          <p:nvPr/>
        </p:nvSpPr>
        <p:spPr>
          <a:xfrm>
            <a:off x="1212113" y="1682892"/>
            <a:ext cx="10354075" cy="2277547"/>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The University has 2,779 employees, including students, as of December 2021 with an annual salary expense of $105.5 million.</a:t>
            </a:r>
          </a:p>
          <a:p>
            <a:endParaRPr lang="en-US" sz="1600" dirty="0">
              <a:latin typeface="Helvetica" panose="020B0604020202020204" pitchFamily="34" charset="0"/>
              <a:cs typeface="Helvetica" panose="020B0604020202020204" pitchFamily="34" charset="0"/>
            </a:endParaRPr>
          </a:p>
          <a:p>
            <a:pPr marL="285730" indent="-285730">
              <a:buFont typeface="Arial" panose="020B0604020202020204" pitchFamily="34" charset="0"/>
              <a:buChar char="•"/>
            </a:pPr>
            <a:r>
              <a:rPr lang="en-US" sz="1600" dirty="0">
                <a:latin typeface="Helvetica" panose="020B0604020202020204" pitchFamily="34" charset="0"/>
                <a:cs typeface="Helvetica" panose="020B0604020202020204" pitchFamily="34" charset="0"/>
              </a:rPr>
              <a:t>499 full-time faculty</a:t>
            </a:r>
          </a:p>
          <a:p>
            <a:pPr marL="285730" indent="-285730">
              <a:buFont typeface="Arial" panose="020B0604020202020204" pitchFamily="34" charset="0"/>
              <a:buChar char="•"/>
            </a:pPr>
            <a:r>
              <a:rPr lang="en-US" sz="1600" dirty="0">
                <a:latin typeface="Helvetica" panose="020B0604020202020204" pitchFamily="34" charset="0"/>
                <a:cs typeface="Helvetica" panose="020B0604020202020204" pitchFamily="34" charset="0"/>
              </a:rPr>
              <a:t>171 part-time faculty</a:t>
            </a:r>
          </a:p>
          <a:p>
            <a:pPr marL="285730" indent="-285730">
              <a:buFont typeface="Arial" panose="020B0604020202020204" pitchFamily="34" charset="0"/>
              <a:buChar char="•"/>
            </a:pPr>
            <a:r>
              <a:rPr lang="en-US" sz="1600" dirty="0">
                <a:latin typeface="Helvetica" panose="020B0604020202020204" pitchFamily="34" charset="0"/>
                <a:cs typeface="Helvetica" panose="020B0604020202020204" pitchFamily="34" charset="0"/>
              </a:rPr>
              <a:t>908 full-time staff</a:t>
            </a:r>
          </a:p>
          <a:p>
            <a:pPr marL="285730" indent="-285730">
              <a:buFont typeface="Arial" panose="020B0604020202020204" pitchFamily="34" charset="0"/>
              <a:buChar char="•"/>
            </a:pPr>
            <a:r>
              <a:rPr lang="en-US" sz="1600" dirty="0">
                <a:latin typeface="Helvetica" panose="020B0604020202020204" pitchFamily="34" charset="0"/>
                <a:cs typeface="Helvetica" panose="020B0604020202020204" pitchFamily="34" charset="0"/>
              </a:rPr>
              <a:t>95 part-time staff</a:t>
            </a:r>
          </a:p>
          <a:p>
            <a:pPr marL="285730" indent="-285730">
              <a:buFont typeface="Arial" panose="020B0604020202020204" pitchFamily="34" charset="0"/>
              <a:buChar char="•"/>
            </a:pPr>
            <a:r>
              <a:rPr lang="en-US" sz="1600" dirty="0">
                <a:latin typeface="Helvetica" panose="020B0604020202020204" pitchFamily="34" charset="0"/>
                <a:cs typeface="Helvetica" panose="020B0604020202020204" pitchFamily="34" charset="0"/>
              </a:rPr>
              <a:t>1,106 undergraduate and graduate student employees</a:t>
            </a:r>
          </a:p>
          <a:p>
            <a:pPr marL="285730" indent="-285730">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47396817"/>
              </p:ext>
            </p:extLst>
          </p:nvPr>
        </p:nvGraphicFramePr>
        <p:xfrm>
          <a:off x="2096330" y="3949345"/>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10010438"/>
                    </a:ext>
                  </a:extLst>
                </a:gridCol>
                <a:gridCol w="2709333">
                  <a:extLst>
                    <a:ext uri="{9D8B030D-6E8A-4147-A177-3AD203B41FA5}">
                      <a16:colId xmlns:a16="http://schemas.microsoft.com/office/drawing/2014/main" val="651325918"/>
                    </a:ext>
                  </a:extLst>
                </a:gridCol>
                <a:gridCol w="2709333">
                  <a:extLst>
                    <a:ext uri="{9D8B030D-6E8A-4147-A177-3AD203B41FA5}">
                      <a16:colId xmlns:a16="http://schemas.microsoft.com/office/drawing/2014/main" val="1541097891"/>
                    </a:ext>
                  </a:extLst>
                </a:gridCol>
              </a:tblGrid>
              <a:tr h="370840">
                <a:tc>
                  <a:txBody>
                    <a:bodyPr/>
                    <a:lstStyle/>
                    <a:p>
                      <a:r>
                        <a:rPr lang="en-US" sz="1600" dirty="0">
                          <a:latin typeface="Helvetica" panose="020B0604020202020204" pitchFamily="34" charset="0"/>
                          <a:cs typeface="Helvetica" panose="020B0604020202020204" pitchFamily="34" charset="0"/>
                        </a:rPr>
                        <a:t>FTE</a:t>
                      </a:r>
                    </a:p>
                  </a:txBody>
                  <a:tcP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Authorized</a:t>
                      </a:r>
                    </a:p>
                  </a:txBody>
                  <a:tcPr>
                    <a:solidFill>
                      <a:srgbClr val="006F73"/>
                    </a:solidFill>
                  </a:tcPr>
                </a:tc>
                <a:tc>
                  <a:txBody>
                    <a:bodyPr/>
                    <a:lstStyle/>
                    <a:p>
                      <a:pPr algn="ctr"/>
                      <a:r>
                        <a:rPr lang="en-US" sz="1600" dirty="0">
                          <a:latin typeface="Helvetica" panose="020B0604020202020204" pitchFamily="34" charset="0"/>
                          <a:cs typeface="Helvetica" panose="020B0604020202020204" pitchFamily="34" charset="0"/>
                        </a:rPr>
                        <a:t>Vacant</a:t>
                      </a:r>
                    </a:p>
                  </a:txBody>
                  <a:tcPr>
                    <a:solidFill>
                      <a:srgbClr val="006F73"/>
                    </a:solidFill>
                  </a:tcPr>
                </a:tc>
                <a:extLst>
                  <a:ext uri="{0D108BD9-81ED-4DB2-BD59-A6C34878D82A}">
                    <a16:rowId xmlns:a16="http://schemas.microsoft.com/office/drawing/2014/main" val="3315440056"/>
                  </a:ext>
                </a:extLst>
              </a:tr>
              <a:tr h="370840">
                <a:tc>
                  <a:txBody>
                    <a:bodyPr/>
                    <a:lstStyle/>
                    <a:p>
                      <a:r>
                        <a:rPr lang="en-US" sz="1600" dirty="0">
                          <a:latin typeface="Helvetica" panose="020B0604020202020204" pitchFamily="34" charset="0"/>
                          <a:cs typeface="Helvetica" panose="020B0604020202020204" pitchFamily="34" charset="0"/>
                        </a:rPr>
                        <a:t>State FTEs</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197.74</a:t>
                      </a:r>
                    </a:p>
                  </a:txBody>
                  <a:tcPr>
                    <a:solidFill>
                      <a:schemeClr val="bg1">
                        <a:lumMod val="85000"/>
                      </a:schemeClr>
                    </a:solidFill>
                  </a:tcPr>
                </a:tc>
                <a:tc>
                  <a:txBody>
                    <a:bodyPr/>
                    <a:lstStyle/>
                    <a:p>
                      <a:pPr algn="r"/>
                      <a:r>
                        <a:rPr lang="en-US" sz="1600" dirty="0">
                          <a:solidFill>
                            <a:schemeClr val="tx1"/>
                          </a:solidFill>
                          <a:latin typeface="Helvetica" panose="020B0604020202020204" pitchFamily="34" charset="0"/>
                          <a:cs typeface="Helvetica" panose="020B0604020202020204" pitchFamily="34" charset="0"/>
                        </a:rPr>
                        <a:t>25.50</a:t>
                      </a:r>
                    </a:p>
                  </a:txBody>
                  <a:tcPr>
                    <a:solidFill>
                      <a:schemeClr val="bg1">
                        <a:lumMod val="85000"/>
                      </a:schemeClr>
                    </a:solidFill>
                  </a:tcPr>
                </a:tc>
                <a:extLst>
                  <a:ext uri="{0D108BD9-81ED-4DB2-BD59-A6C34878D82A}">
                    <a16:rowId xmlns:a16="http://schemas.microsoft.com/office/drawing/2014/main" val="3149015500"/>
                  </a:ext>
                </a:extLst>
              </a:tr>
              <a:tr h="370840">
                <a:tc>
                  <a:txBody>
                    <a:bodyPr/>
                    <a:lstStyle/>
                    <a:p>
                      <a:r>
                        <a:rPr lang="en-US" sz="1600" dirty="0">
                          <a:latin typeface="Helvetica" panose="020B0604020202020204" pitchFamily="34" charset="0"/>
                          <a:cs typeface="Helvetica" panose="020B0604020202020204" pitchFamily="34" charset="0"/>
                        </a:rPr>
                        <a:t>Federal FTEs</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9.62</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1.75</a:t>
                      </a:r>
                    </a:p>
                  </a:txBody>
                  <a:tcPr>
                    <a:solidFill>
                      <a:schemeClr val="bg1">
                        <a:lumMod val="95000"/>
                      </a:schemeClr>
                    </a:solidFill>
                  </a:tcPr>
                </a:tc>
                <a:extLst>
                  <a:ext uri="{0D108BD9-81ED-4DB2-BD59-A6C34878D82A}">
                    <a16:rowId xmlns:a16="http://schemas.microsoft.com/office/drawing/2014/main" val="2950586436"/>
                  </a:ext>
                </a:extLst>
              </a:tr>
              <a:tr h="370840">
                <a:tc>
                  <a:txBody>
                    <a:bodyPr/>
                    <a:lstStyle/>
                    <a:p>
                      <a:r>
                        <a:rPr lang="en-US" sz="1600" dirty="0">
                          <a:latin typeface="Helvetica" panose="020B0604020202020204" pitchFamily="34" charset="0"/>
                          <a:cs typeface="Helvetica" panose="020B0604020202020204" pitchFamily="34" charset="0"/>
                        </a:rPr>
                        <a:t>Other FTEs</a:t>
                      </a:r>
                    </a:p>
                  </a:txBody>
                  <a:tcPr>
                    <a:solidFill>
                      <a:schemeClr val="bg1">
                        <a:lumMod val="85000"/>
                      </a:schemeClr>
                    </a:solidFill>
                  </a:tcPr>
                </a:tc>
                <a:tc>
                  <a:txBody>
                    <a:bodyPr/>
                    <a:lstStyle/>
                    <a:p>
                      <a:pPr algn="r"/>
                      <a:r>
                        <a:rPr lang="en-US" sz="1600" dirty="0">
                          <a:latin typeface="Helvetica" panose="020B0604020202020204" pitchFamily="34" charset="0"/>
                          <a:cs typeface="Helvetica" panose="020B0604020202020204" pitchFamily="34" charset="0"/>
                        </a:rPr>
                        <a:t>1,264.69</a:t>
                      </a:r>
                    </a:p>
                  </a:txBody>
                  <a:tcPr>
                    <a:solidFill>
                      <a:schemeClr val="bg1">
                        <a:lumMod val="85000"/>
                      </a:schemeClr>
                    </a:solidFill>
                  </a:tcPr>
                </a:tc>
                <a:tc>
                  <a:txBody>
                    <a:bodyPr/>
                    <a:lstStyle/>
                    <a:p>
                      <a:pPr algn="r"/>
                      <a:r>
                        <a:rPr lang="en-US" sz="1600" dirty="0">
                          <a:solidFill>
                            <a:schemeClr val="tx1"/>
                          </a:solidFill>
                          <a:latin typeface="Helvetica" panose="020B0604020202020204" pitchFamily="34" charset="0"/>
                          <a:cs typeface="Helvetica" panose="020B0604020202020204" pitchFamily="34" charset="0"/>
                        </a:rPr>
                        <a:t>217.62</a:t>
                      </a:r>
                    </a:p>
                  </a:txBody>
                  <a:tcPr>
                    <a:solidFill>
                      <a:schemeClr val="bg1">
                        <a:lumMod val="85000"/>
                      </a:schemeClr>
                    </a:solidFill>
                  </a:tcPr>
                </a:tc>
                <a:extLst>
                  <a:ext uri="{0D108BD9-81ED-4DB2-BD59-A6C34878D82A}">
                    <a16:rowId xmlns:a16="http://schemas.microsoft.com/office/drawing/2014/main" val="2432461789"/>
                  </a:ext>
                </a:extLst>
              </a:tr>
              <a:tr h="370840">
                <a:tc>
                  <a:txBody>
                    <a:bodyPr/>
                    <a:lstStyle/>
                    <a:p>
                      <a:r>
                        <a:rPr lang="en-US" sz="1600" dirty="0">
                          <a:latin typeface="Helvetica" panose="020B0604020202020204" pitchFamily="34" charset="0"/>
                          <a:cs typeface="Helvetica" panose="020B0604020202020204" pitchFamily="34" charset="0"/>
                        </a:rPr>
                        <a:t>Total FTEs</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1,472.05</a:t>
                      </a:r>
                    </a:p>
                  </a:txBody>
                  <a:tcPr>
                    <a:solidFill>
                      <a:schemeClr val="bg1">
                        <a:lumMod val="95000"/>
                      </a:schemeClr>
                    </a:solidFill>
                  </a:tcPr>
                </a:tc>
                <a:tc>
                  <a:txBody>
                    <a:bodyPr/>
                    <a:lstStyle/>
                    <a:p>
                      <a:pPr algn="r"/>
                      <a:r>
                        <a:rPr lang="en-US" sz="1600" dirty="0">
                          <a:latin typeface="Helvetica" panose="020B0604020202020204" pitchFamily="34" charset="0"/>
                          <a:cs typeface="Helvetica" panose="020B0604020202020204" pitchFamily="34" charset="0"/>
                        </a:rPr>
                        <a:t>244.87</a:t>
                      </a:r>
                    </a:p>
                  </a:txBody>
                  <a:tcPr>
                    <a:solidFill>
                      <a:schemeClr val="bg1">
                        <a:lumMod val="95000"/>
                      </a:schemeClr>
                    </a:solidFill>
                  </a:tcPr>
                </a:tc>
                <a:extLst>
                  <a:ext uri="{0D108BD9-81ED-4DB2-BD59-A6C34878D82A}">
                    <a16:rowId xmlns:a16="http://schemas.microsoft.com/office/drawing/2014/main" val="2284981232"/>
                  </a:ext>
                </a:extLst>
              </a:tr>
            </a:tbl>
          </a:graphicData>
        </a:graphic>
      </p:graphicFrame>
      <p:sp>
        <p:nvSpPr>
          <p:cNvPr id="6" name="Slide Number Placeholder 5"/>
          <p:cNvSpPr>
            <a:spLocks noGrp="1"/>
          </p:cNvSpPr>
          <p:nvPr>
            <p:ph type="sldNum" sz="quarter" idx="12"/>
          </p:nvPr>
        </p:nvSpPr>
        <p:spPr>
          <a:xfrm>
            <a:off x="9448799" y="6496497"/>
            <a:ext cx="2743200" cy="365125"/>
          </a:xfrm>
        </p:spPr>
        <p:txBody>
          <a:bodyPr/>
          <a:lstStyle/>
          <a:p>
            <a:fld id="{4B2509CC-67E6-4E41-A678-D5D37150C240}" type="slidenum">
              <a:rPr lang="en-US" smtClean="0"/>
              <a:t>29</a:t>
            </a:fld>
            <a:endParaRPr lang="en-US" dirty="0"/>
          </a:p>
        </p:txBody>
      </p:sp>
    </p:spTree>
    <p:extLst>
      <p:ext uri="{BB962C8B-B14F-4D97-AF65-F5344CB8AC3E}">
        <p14:creationId xmlns:p14="http://schemas.microsoft.com/office/powerpoint/2010/main" val="352272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Covid-19 Update</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2875"/>
            <a:ext cx="2743200" cy="365125"/>
          </a:xfrm>
        </p:spPr>
        <p:txBody>
          <a:bodyPr/>
          <a:lstStyle/>
          <a:p>
            <a:fld id="{4B2509CC-67E6-4E41-A678-D5D37150C240}" type="slidenum">
              <a:rPr lang="en-US" smtClean="0"/>
              <a:t>3</a:t>
            </a:fld>
            <a:endParaRPr lang="en-US" dirty="0"/>
          </a:p>
        </p:txBody>
      </p:sp>
      <p:sp>
        <p:nvSpPr>
          <p:cNvPr id="57" name="TextBox 56">
            <a:extLst>
              <a:ext uri="{FF2B5EF4-FFF2-40B4-BE49-F238E27FC236}">
                <a16:creationId xmlns:a16="http://schemas.microsoft.com/office/drawing/2014/main" id="{C1108145-661D-4A60-8603-77C31EE3FAFA}"/>
              </a:ext>
            </a:extLst>
          </p:cNvPr>
          <p:cNvSpPr txBox="1"/>
          <p:nvPr/>
        </p:nvSpPr>
        <p:spPr>
          <a:xfrm>
            <a:off x="8110" y="1360768"/>
            <a:ext cx="12191999" cy="33855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Coastal Carolina University received the following federal COVID-19 funding:</a:t>
            </a:r>
          </a:p>
        </p:txBody>
      </p:sp>
      <p:graphicFrame>
        <p:nvGraphicFramePr>
          <p:cNvPr id="60" name="Table 59">
            <a:extLst>
              <a:ext uri="{FF2B5EF4-FFF2-40B4-BE49-F238E27FC236}">
                <a16:creationId xmlns:a16="http://schemas.microsoft.com/office/drawing/2014/main" id="{EFA3C969-6E91-4719-82FC-385A9E36DEF6}"/>
              </a:ext>
            </a:extLst>
          </p:cNvPr>
          <p:cNvGraphicFramePr>
            <a:graphicFrameLocks noGrp="1"/>
          </p:cNvGraphicFramePr>
          <p:nvPr>
            <p:extLst>
              <p:ext uri="{D42A27DB-BD31-4B8C-83A1-F6EECF244321}">
                <p14:modId xmlns:p14="http://schemas.microsoft.com/office/powerpoint/2010/main" val="2663729643"/>
              </p:ext>
            </p:extLst>
          </p:nvPr>
        </p:nvGraphicFramePr>
        <p:xfrm>
          <a:off x="13757" y="1917700"/>
          <a:ext cx="12191998" cy="3022600"/>
        </p:xfrm>
        <a:graphic>
          <a:graphicData uri="http://schemas.openxmlformats.org/drawingml/2006/table">
            <a:tbl>
              <a:tblPr firstRow="1" bandRow="1">
                <a:tableStyleId>{5C22544A-7EE6-4342-B048-85BDC9FD1C3A}</a:tableStyleId>
              </a:tblPr>
              <a:tblGrid>
                <a:gridCol w="6207853">
                  <a:extLst>
                    <a:ext uri="{9D8B030D-6E8A-4147-A177-3AD203B41FA5}">
                      <a16:colId xmlns:a16="http://schemas.microsoft.com/office/drawing/2014/main" val="1917728363"/>
                    </a:ext>
                  </a:extLst>
                </a:gridCol>
                <a:gridCol w="1577130">
                  <a:extLst>
                    <a:ext uri="{9D8B030D-6E8A-4147-A177-3AD203B41FA5}">
                      <a16:colId xmlns:a16="http://schemas.microsoft.com/office/drawing/2014/main" val="1663250409"/>
                    </a:ext>
                  </a:extLst>
                </a:gridCol>
                <a:gridCol w="1434518">
                  <a:extLst>
                    <a:ext uri="{9D8B030D-6E8A-4147-A177-3AD203B41FA5}">
                      <a16:colId xmlns:a16="http://schemas.microsoft.com/office/drawing/2014/main" val="3084557114"/>
                    </a:ext>
                  </a:extLst>
                </a:gridCol>
                <a:gridCol w="1342238">
                  <a:extLst>
                    <a:ext uri="{9D8B030D-6E8A-4147-A177-3AD203B41FA5}">
                      <a16:colId xmlns:a16="http://schemas.microsoft.com/office/drawing/2014/main" val="2991332739"/>
                    </a:ext>
                  </a:extLst>
                </a:gridCol>
                <a:gridCol w="1630259">
                  <a:extLst>
                    <a:ext uri="{9D8B030D-6E8A-4147-A177-3AD203B41FA5}">
                      <a16:colId xmlns:a16="http://schemas.microsoft.com/office/drawing/2014/main" val="3344212139"/>
                    </a:ext>
                  </a:extLst>
                </a:gridCol>
              </a:tblGrid>
              <a:tr h="370840">
                <a:tc rowSpan="2">
                  <a:txBody>
                    <a:bodyPr/>
                    <a:lstStyle/>
                    <a:p>
                      <a:pPr algn="ctr"/>
                      <a:r>
                        <a:rPr lang="en-US" sz="1600" b="0" kern="1200" dirty="0">
                          <a:solidFill>
                            <a:schemeClr val="bg1"/>
                          </a:solidFill>
                          <a:latin typeface="Helvetica" panose="020B0604020202020204" pitchFamily="34" charset="0"/>
                          <a:ea typeface="+mn-ea"/>
                          <a:cs typeface="Helvetica" panose="020B0604020202020204" pitchFamily="34" charset="0"/>
                        </a:rPr>
                        <a:t>Purpose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tc gridSpan="2">
                  <a:txBody>
                    <a:bodyPr/>
                    <a:lstStyle/>
                    <a:p>
                      <a:pPr algn="ctr"/>
                      <a:r>
                        <a:rPr lang="en-US" sz="1600" b="0" kern="1200" dirty="0">
                          <a:solidFill>
                            <a:schemeClr val="bg1"/>
                          </a:solidFill>
                          <a:latin typeface="Helvetica" panose="020B0604020202020204" pitchFamily="34" charset="0"/>
                          <a:ea typeface="+mn-ea"/>
                          <a:cs typeface="Helvetica" panose="020B0604020202020204" pitchFamily="34" charset="0"/>
                        </a:rPr>
                        <a:t>Allocation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tc hMerge="1">
                  <a:txBody>
                    <a:bodyPr/>
                    <a:lstStyle/>
                    <a:p>
                      <a:pPr algn="ctr"/>
                      <a:endParaRPr lang="en-US" sz="1600" kern="1200" dirty="0">
                        <a:solidFill>
                          <a:schemeClr val="bg1"/>
                        </a:solidFill>
                        <a:latin typeface="Helvetica" panose="020B0604020202020204" pitchFamily="34" charset="0"/>
                        <a:ea typeface="+mn-ea"/>
                        <a:cs typeface="Helvetica" panose="020B0604020202020204" pitchFamily="34" charset="0"/>
                      </a:endParaRPr>
                    </a:p>
                  </a:txBody>
                  <a:tcPr>
                    <a:solidFill>
                      <a:srgbClr val="006F71"/>
                    </a:solidFill>
                  </a:tcPr>
                </a:tc>
                <a:tc gridSpan="2">
                  <a:txBody>
                    <a:bodyPr/>
                    <a:lstStyle/>
                    <a:p>
                      <a:pPr algn="ctr"/>
                      <a:r>
                        <a:rPr lang="en-US" sz="1600" b="0" kern="1200" dirty="0">
                          <a:solidFill>
                            <a:schemeClr val="bg1"/>
                          </a:solidFill>
                          <a:latin typeface="Helvetica" panose="020B0604020202020204" pitchFamily="34" charset="0"/>
                          <a:ea typeface="+mn-ea"/>
                          <a:cs typeface="Helvetica" panose="020B0604020202020204" pitchFamily="34" charset="0"/>
                        </a:rPr>
                        <a:t>Balance (as of 11/30/21)</a:t>
                      </a:r>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tc hMerge="1">
                  <a:txBody>
                    <a:bodyPr/>
                    <a:lstStyle/>
                    <a:p>
                      <a:pPr algn="ctr"/>
                      <a:endParaRPr lang="en-US" sz="1600" kern="1200" dirty="0">
                        <a:solidFill>
                          <a:schemeClr val="bg1"/>
                        </a:solidFill>
                        <a:latin typeface="Helvetica" panose="020B0604020202020204" pitchFamily="34" charset="0"/>
                        <a:ea typeface="+mn-ea"/>
                        <a:cs typeface="Helvetica" panose="020B0604020202020204" pitchFamily="34" charset="0"/>
                      </a:endParaRPr>
                    </a:p>
                  </a:txBody>
                  <a:tcPr>
                    <a:solidFill>
                      <a:srgbClr val="006F71"/>
                    </a:solidFill>
                  </a:tcPr>
                </a:tc>
                <a:extLst>
                  <a:ext uri="{0D108BD9-81ED-4DB2-BD59-A6C34878D82A}">
                    <a16:rowId xmlns:a16="http://schemas.microsoft.com/office/drawing/2014/main" val="1647115026"/>
                  </a:ext>
                </a:extLst>
              </a:tr>
              <a:tr h="370840">
                <a:tc vMerge="1">
                  <a:txBody>
                    <a:bodyPr/>
                    <a:lstStyle/>
                    <a:p>
                      <a:pPr algn="ctr"/>
                      <a:endParaRPr lang="en-US" sz="1600" kern="1200" dirty="0">
                        <a:solidFill>
                          <a:schemeClr val="bg1"/>
                        </a:solidFill>
                        <a:latin typeface="Helvetica" panose="020B0604020202020204" pitchFamily="34" charset="0"/>
                        <a:ea typeface="+mn-ea"/>
                        <a:cs typeface="Helvetica" panose="020B0604020202020204" pitchFamily="34" charset="0"/>
                      </a:endParaRPr>
                    </a:p>
                  </a:txBody>
                  <a:tcPr>
                    <a:solidFill>
                      <a:srgbClr val="006F71"/>
                    </a:solidFill>
                  </a:tcPr>
                </a:tc>
                <a:tc>
                  <a:txBody>
                    <a:bodyPr/>
                    <a:lstStyle/>
                    <a:p>
                      <a:pPr marL="0" algn="ctr" defTabSz="914400" rtl="0" eaLnBrk="1" latinLnBrk="0" hangingPunct="1"/>
                      <a:r>
                        <a:rPr lang="en-US" sz="1600" kern="1200" dirty="0">
                          <a:solidFill>
                            <a:schemeClr val="bg1"/>
                          </a:solidFill>
                          <a:latin typeface="Helvetica" panose="020B0604020202020204" pitchFamily="34" charset="0"/>
                          <a:ea typeface="+mn-ea"/>
                          <a:cs typeface="Helvetica" panose="020B0604020202020204" pitchFamily="34" charset="0"/>
                        </a:rPr>
                        <a:t>Institution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tc>
                  <a:txBody>
                    <a:bodyPr/>
                    <a:lstStyle/>
                    <a:p>
                      <a:pPr marL="0" algn="ctr" defTabSz="914400" rtl="0" eaLnBrk="1" latinLnBrk="0" hangingPunct="1"/>
                      <a:r>
                        <a:rPr lang="en-US" sz="1600" kern="1200" dirty="0">
                          <a:solidFill>
                            <a:schemeClr val="bg1"/>
                          </a:solidFill>
                          <a:latin typeface="Helvetica" panose="020B0604020202020204" pitchFamily="34" charset="0"/>
                          <a:ea typeface="+mn-ea"/>
                          <a:cs typeface="Helvetica" panose="020B0604020202020204" pitchFamily="34" charset="0"/>
                        </a:rPr>
                        <a:t>Grants to Students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tc>
                  <a:txBody>
                    <a:bodyPr/>
                    <a:lstStyle/>
                    <a:p>
                      <a:pPr algn="ctr"/>
                      <a:r>
                        <a:rPr lang="en-US" sz="1600" kern="1200" dirty="0">
                          <a:solidFill>
                            <a:schemeClr val="bg1"/>
                          </a:solidFill>
                          <a:latin typeface="Helvetica" panose="020B0604020202020204" pitchFamily="34" charset="0"/>
                          <a:ea typeface="+mn-ea"/>
                          <a:cs typeface="Helvetica" panose="020B0604020202020204" pitchFamily="34" charset="0"/>
                        </a:rPr>
                        <a:t>Institution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tc>
                  <a:txBody>
                    <a:bodyPr/>
                    <a:lstStyle/>
                    <a:p>
                      <a:pPr algn="ctr"/>
                      <a:r>
                        <a:rPr lang="en-US" sz="1600" kern="1200" dirty="0">
                          <a:solidFill>
                            <a:schemeClr val="bg1"/>
                          </a:solidFill>
                          <a:latin typeface="Helvetica" panose="020B0604020202020204" pitchFamily="34" charset="0"/>
                          <a:ea typeface="+mn-ea"/>
                          <a:cs typeface="Helvetica" panose="020B0604020202020204" pitchFamily="34" charset="0"/>
                        </a:rPr>
                        <a:t>Grants to Students</a:t>
                      </a:r>
                    </a:p>
                  </a:txBody>
                  <a:tcP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F71"/>
                    </a:solidFill>
                  </a:tcPr>
                </a:tc>
                <a:extLst>
                  <a:ext uri="{0D108BD9-81ED-4DB2-BD59-A6C34878D82A}">
                    <a16:rowId xmlns:a16="http://schemas.microsoft.com/office/drawing/2014/main" val="1651400327"/>
                  </a:ext>
                </a:extLst>
              </a:tr>
              <a:tr h="264443">
                <a:tc>
                  <a:txBody>
                    <a:bodyPr/>
                    <a:lstStyle/>
                    <a:p>
                      <a:pPr algn="r"/>
                      <a:r>
                        <a:rPr lang="en-US" sz="1600" dirty="0">
                          <a:latin typeface="Helvetica" panose="020B0604020202020204" pitchFamily="34" charset="0"/>
                          <a:cs typeface="Helvetica" panose="020B0604020202020204" pitchFamily="34" charset="0"/>
                        </a:rPr>
                        <a:t>CARES Act Higher Education Emergency Relief Fund </a:t>
                      </a:r>
                    </a:p>
                    <a:p>
                      <a:pPr algn="r"/>
                      <a:r>
                        <a:rPr lang="en-US" sz="1600" dirty="0">
                          <a:latin typeface="Helvetica" panose="020B0604020202020204" pitchFamily="34" charset="0"/>
                          <a:cs typeface="Helvetica" panose="020B0604020202020204" pitchFamily="34" charset="0"/>
                        </a:rPr>
                        <a:t>(HEERF)</a:t>
                      </a:r>
                    </a:p>
                  </a:txBody>
                  <a:tcP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pPr algn="r"/>
                      <a:r>
                        <a:rPr lang="en-US" sz="1600" dirty="0">
                          <a:latin typeface="Helvetica" panose="020B0604020202020204" pitchFamily="34" charset="0"/>
                          <a:cs typeface="Helvetica" panose="020B0604020202020204" pitchFamily="34" charset="0"/>
                        </a:rPr>
                        <a:t>$5,027,174</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$5,027,174</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pPr algn="r"/>
                      <a:r>
                        <a:rPr lang="en-US" sz="1600" dirty="0">
                          <a:latin typeface="Helvetica" panose="020B0604020202020204" pitchFamily="34" charset="0"/>
                          <a:cs typeface="Helvetica" panose="020B0604020202020204" pitchFamily="34" charset="0"/>
                        </a:rPr>
                        <a:t>$0</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tc>
                  <a:txBody>
                    <a:bodyPr/>
                    <a:lstStyle/>
                    <a:p>
                      <a:pPr algn="r"/>
                      <a:r>
                        <a:rPr lang="en-US" sz="1600" dirty="0">
                          <a:latin typeface="Helvetica" panose="020B0604020202020204" pitchFamily="34" charset="0"/>
                          <a:cs typeface="Helvetica" panose="020B0604020202020204" pitchFamily="34" charset="0"/>
                        </a:rPr>
                        <a:t>$0</a:t>
                      </a:r>
                    </a:p>
                  </a:txBody>
                  <a:tcP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66373798"/>
                  </a:ext>
                </a:extLst>
              </a:tr>
              <a:tr h="185886">
                <a:tc>
                  <a:txBody>
                    <a:bodyPr/>
                    <a:lstStyle/>
                    <a:p>
                      <a:pPr algn="r"/>
                      <a:r>
                        <a:rPr lang="en-US" sz="1600" dirty="0">
                          <a:latin typeface="Helvetica" panose="020B0604020202020204" pitchFamily="34" charset="0"/>
                          <a:cs typeface="Helvetica" panose="020B0604020202020204" pitchFamily="34" charset="0"/>
                        </a:rPr>
                        <a:t>CRRSAA Higher Education Emergency Relief Fund </a:t>
                      </a:r>
                    </a:p>
                    <a:p>
                      <a:pPr algn="r"/>
                      <a:r>
                        <a:rPr lang="en-US" sz="1600" dirty="0">
                          <a:latin typeface="Helvetica" panose="020B0604020202020204" pitchFamily="34" charset="0"/>
                          <a:cs typeface="Helvetica" panose="020B0604020202020204" pitchFamily="34" charset="0"/>
                        </a:rPr>
                        <a:t>(HEERF II)</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600" u="none" dirty="0">
                          <a:latin typeface="Helvetica" panose="020B0604020202020204" pitchFamily="34" charset="0"/>
                          <a:cs typeface="Helvetica" panose="020B0604020202020204" pitchFamily="34" charset="0"/>
                        </a:rPr>
                        <a:t>$10,388,741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u="none" dirty="0">
                          <a:latin typeface="Helvetica" panose="020B0604020202020204" pitchFamily="34" charset="0"/>
                          <a:cs typeface="Helvetica" panose="020B0604020202020204" pitchFamily="34" charset="0"/>
                        </a:rPr>
                        <a:t>$5,027,173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600" u="none" dirty="0">
                          <a:latin typeface="Helvetica" panose="020B0604020202020204" pitchFamily="34" charset="0"/>
                          <a:cs typeface="Helvetica" panose="020B0604020202020204"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600" u="none" dirty="0">
                          <a:latin typeface="Helvetica" panose="020B0604020202020204" pitchFamily="34" charset="0"/>
                          <a:cs typeface="Helvetica" panose="020B0604020202020204" pitchFamily="34" charset="0"/>
                        </a:rPr>
                        <a:t>$0</a:t>
                      </a:r>
                    </a:p>
                  </a:txBody>
                  <a:tcP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6451918"/>
                  </a:ext>
                </a:extLst>
              </a:tr>
              <a:tr h="0">
                <a:tc>
                  <a:txBody>
                    <a:bodyPr/>
                    <a:lstStyle/>
                    <a:p>
                      <a:pPr marL="0" algn="r" defTabSz="914400" rtl="0" eaLnBrk="1" latinLnBrk="0" hangingPunct="1"/>
                      <a:r>
                        <a:rPr lang="en-US" sz="1600" b="0" kern="1200" dirty="0">
                          <a:solidFill>
                            <a:schemeClr val="dk1"/>
                          </a:solidFill>
                          <a:latin typeface="Helvetica" panose="020B0604020202020204" pitchFamily="34" charset="0"/>
                          <a:ea typeface="+mn-ea"/>
                          <a:cs typeface="Helvetica" panose="020B0604020202020204" pitchFamily="34" charset="0"/>
                        </a:rPr>
                        <a:t>American Rescue Plan Higher Education Emergency Relief Fund (HEERF III)</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r>
                        <a:rPr lang="en-US" sz="1600" b="0" kern="1200" dirty="0">
                          <a:solidFill>
                            <a:schemeClr val="dk1"/>
                          </a:solidFill>
                          <a:latin typeface="Helvetica" panose="020B0604020202020204" pitchFamily="34" charset="0"/>
                          <a:ea typeface="+mn-ea"/>
                          <a:cs typeface="Helvetica" panose="020B0604020202020204" pitchFamily="34" charset="0"/>
                        </a:rPr>
                        <a:t>$13,493,270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Helvetica" panose="020B0604020202020204" pitchFamily="34" charset="0"/>
                          <a:ea typeface="+mn-ea"/>
                          <a:cs typeface="Helvetica" panose="020B0604020202020204" pitchFamily="34" charset="0"/>
                        </a:rPr>
                        <a:t>$13,600,934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r>
                        <a:rPr lang="en-US" sz="1600" b="0" kern="1200" dirty="0">
                          <a:solidFill>
                            <a:schemeClr val="dk1"/>
                          </a:solidFill>
                          <a:latin typeface="Helvetica" panose="020B0604020202020204" pitchFamily="34" charset="0"/>
                          <a:ea typeface="+mn-ea"/>
                          <a:cs typeface="Helvetica" panose="020B0604020202020204" pitchFamily="34" charset="0"/>
                        </a:rPr>
                        <a:t>$7,840,353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algn="r" defTabSz="914400" rtl="0" eaLnBrk="1" latinLnBrk="0" hangingPunct="1"/>
                      <a:r>
                        <a:rPr lang="en-US" sz="1600" b="0" kern="1200" dirty="0">
                          <a:solidFill>
                            <a:schemeClr val="dk1"/>
                          </a:solidFill>
                          <a:latin typeface="Helvetica" panose="020B0604020202020204" pitchFamily="34" charset="0"/>
                          <a:ea typeface="+mn-ea"/>
                          <a:cs typeface="Helvetica" panose="020B0604020202020204" pitchFamily="34" charset="0"/>
                        </a:rPr>
                        <a:t>$0</a:t>
                      </a:r>
                    </a:p>
                  </a:txBody>
                  <a:tcP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18133771"/>
                  </a:ext>
                </a:extLst>
              </a:tr>
              <a:tr h="0">
                <a:tc>
                  <a:txBody>
                    <a:bodyPr/>
                    <a:lstStyle/>
                    <a:p>
                      <a:pPr marL="0" algn="r" defTabSz="914400" rtl="0" eaLnBrk="1" latinLnBrk="0" hangingPunct="1"/>
                      <a:r>
                        <a:rPr lang="en-US" sz="1600" b="1" kern="1200" dirty="0">
                          <a:solidFill>
                            <a:schemeClr val="dk1"/>
                          </a:solidFill>
                          <a:latin typeface="Helvetica" panose="020B0604020202020204" pitchFamily="34" charset="0"/>
                          <a:ea typeface="+mn-ea"/>
                          <a:cs typeface="Helvetica" panose="020B0604020202020204" pitchFamily="34" charset="0"/>
                        </a:rPr>
                        <a:t>Total</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600" b="1" kern="1200" dirty="0">
                          <a:solidFill>
                            <a:schemeClr val="dk1"/>
                          </a:solidFill>
                          <a:latin typeface="Helvetica" panose="020B0604020202020204" pitchFamily="34" charset="0"/>
                          <a:ea typeface="+mn-ea"/>
                          <a:cs typeface="Helvetica" panose="020B0604020202020204" pitchFamily="34" charset="0"/>
                        </a:rPr>
                        <a:t>$28,909,185</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Helvetica" panose="020B0604020202020204" pitchFamily="34" charset="0"/>
                          <a:ea typeface="+mn-ea"/>
                          <a:cs typeface="Helvetica" panose="020B0604020202020204" pitchFamily="34" charset="0"/>
                        </a:rPr>
                        <a:t>$23,655,281</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600" b="1" kern="1200" dirty="0">
                          <a:solidFill>
                            <a:schemeClr val="dk1"/>
                          </a:solidFill>
                          <a:latin typeface="Helvetica" panose="020B0604020202020204" pitchFamily="34" charset="0"/>
                          <a:ea typeface="+mn-ea"/>
                          <a:cs typeface="Helvetica" panose="020B0604020202020204" pitchFamily="34" charset="0"/>
                        </a:rPr>
                        <a:t>$7,840,353</a:t>
                      </a: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600" b="1" kern="1200" dirty="0">
                          <a:solidFill>
                            <a:schemeClr val="dk1"/>
                          </a:solidFill>
                          <a:latin typeface="Helvetica" panose="020B0604020202020204" pitchFamily="34" charset="0"/>
                          <a:ea typeface="+mn-ea"/>
                          <a:cs typeface="Helvetica" panose="020B0604020202020204" pitchFamily="34" charset="0"/>
                        </a:rPr>
                        <a:t>$0</a:t>
                      </a:r>
                    </a:p>
                  </a:txBody>
                  <a:tcPr>
                    <a:lnL w="12700" cmpd="sng">
                      <a:noFill/>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8032550"/>
                  </a:ext>
                </a:extLst>
              </a:tr>
            </a:tbl>
          </a:graphicData>
        </a:graphic>
      </p:graphicFrame>
      <p:sp>
        <p:nvSpPr>
          <p:cNvPr id="62" name="TextBox 61">
            <a:extLst>
              <a:ext uri="{FF2B5EF4-FFF2-40B4-BE49-F238E27FC236}">
                <a16:creationId xmlns:a16="http://schemas.microsoft.com/office/drawing/2014/main" id="{2AD1F507-2B61-4113-ACFD-CB2B26E80840}"/>
              </a:ext>
            </a:extLst>
          </p:cNvPr>
          <p:cNvSpPr txBox="1"/>
          <p:nvPr/>
        </p:nvSpPr>
        <p:spPr>
          <a:xfrm>
            <a:off x="8110" y="5327955"/>
            <a:ext cx="11965438" cy="338554"/>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Federal funds are being utilized pursuant to the requirements of each of the Higher Education Emergency Relief Funds.</a:t>
            </a:r>
          </a:p>
        </p:txBody>
      </p:sp>
    </p:spTree>
    <p:extLst>
      <p:ext uri="{BB962C8B-B14F-4D97-AF65-F5344CB8AC3E}">
        <p14:creationId xmlns:p14="http://schemas.microsoft.com/office/powerpoint/2010/main" val="188057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Employee Demographics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2549"/>
            <a:ext cx="2743200" cy="365125"/>
          </a:xfrm>
        </p:spPr>
        <p:txBody>
          <a:bodyPr/>
          <a:lstStyle/>
          <a:p>
            <a:fld id="{4B2509CC-67E6-4E41-A678-D5D37150C240}" type="slidenum">
              <a:rPr lang="en-US" smtClean="0"/>
              <a:t>30</a:t>
            </a:fld>
            <a:endParaRPr lang="en-US" dirty="0"/>
          </a:p>
        </p:txBody>
      </p:sp>
      <p:graphicFrame>
        <p:nvGraphicFramePr>
          <p:cNvPr id="56" name="Chart 5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33728467"/>
              </p:ext>
            </p:extLst>
          </p:nvPr>
        </p:nvGraphicFramePr>
        <p:xfrm>
          <a:off x="348268" y="1236534"/>
          <a:ext cx="4456296" cy="28598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Chart 5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624045289"/>
              </p:ext>
            </p:extLst>
          </p:nvPr>
        </p:nvGraphicFramePr>
        <p:xfrm>
          <a:off x="7347205" y="1239170"/>
          <a:ext cx="4456296" cy="28598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0" name="Chart 59">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536455227"/>
              </p:ext>
            </p:extLst>
          </p:nvPr>
        </p:nvGraphicFramePr>
        <p:xfrm>
          <a:off x="355374" y="3739823"/>
          <a:ext cx="4456296" cy="28598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Chart 60">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904520705"/>
              </p:ext>
            </p:extLst>
          </p:nvPr>
        </p:nvGraphicFramePr>
        <p:xfrm>
          <a:off x="7354311" y="3748382"/>
          <a:ext cx="4591108" cy="28598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4236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Chart 59">
            <a:extLst>
              <a:ext uri="{FF2B5EF4-FFF2-40B4-BE49-F238E27FC236}">
                <a16:creationId xmlns:a16="http://schemas.microsoft.com/office/drawing/2014/main" id="{EC6044A9-71C1-4EB6-A15A-E56618BFDD82}"/>
              </a:ext>
            </a:extLst>
          </p:cNvPr>
          <p:cNvGraphicFramePr>
            <a:graphicFrameLocks/>
          </p:cNvGraphicFramePr>
          <p:nvPr>
            <p:extLst>
              <p:ext uri="{D42A27DB-BD31-4B8C-83A1-F6EECF244321}">
                <p14:modId xmlns:p14="http://schemas.microsoft.com/office/powerpoint/2010/main" val="4082303746"/>
              </p:ext>
            </p:extLst>
          </p:nvPr>
        </p:nvGraphicFramePr>
        <p:xfrm>
          <a:off x="6147881" y="1675591"/>
          <a:ext cx="5894962" cy="4146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Chart 57">
            <a:extLst>
              <a:ext uri="{FF2B5EF4-FFF2-40B4-BE49-F238E27FC236}">
                <a16:creationId xmlns:a16="http://schemas.microsoft.com/office/drawing/2014/main" id="{A198C3A2-3780-4E59-9CA1-274C8CF5D20D}"/>
              </a:ext>
            </a:extLst>
          </p:cNvPr>
          <p:cNvGraphicFramePr>
            <a:graphicFrameLocks/>
          </p:cNvGraphicFramePr>
          <p:nvPr>
            <p:extLst>
              <p:ext uri="{D42A27DB-BD31-4B8C-83A1-F6EECF244321}">
                <p14:modId xmlns:p14="http://schemas.microsoft.com/office/powerpoint/2010/main" val="1333351217"/>
              </p:ext>
            </p:extLst>
          </p:nvPr>
        </p:nvGraphicFramePr>
        <p:xfrm>
          <a:off x="214794" y="1675591"/>
          <a:ext cx="5894962" cy="425497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University Leadership Demographics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2549"/>
            <a:ext cx="2743200" cy="365125"/>
          </a:xfrm>
        </p:spPr>
        <p:txBody>
          <a:bodyPr/>
          <a:lstStyle/>
          <a:p>
            <a:fld id="{4B2509CC-67E6-4E41-A678-D5D37150C240}" type="slidenum">
              <a:rPr lang="en-US" smtClean="0"/>
              <a:t>31</a:t>
            </a:fld>
            <a:endParaRPr lang="en-US" dirty="0"/>
          </a:p>
        </p:txBody>
      </p:sp>
      <p:sp>
        <p:nvSpPr>
          <p:cNvPr id="66" name="TextBox 1">
            <a:extLst>
              <a:ext uri="{FF2B5EF4-FFF2-40B4-BE49-F238E27FC236}">
                <a16:creationId xmlns:a16="http://schemas.microsoft.com/office/drawing/2014/main" id="{D4658FD0-0111-4A51-80DA-FC83754F42D7}"/>
              </a:ext>
            </a:extLst>
          </p:cNvPr>
          <p:cNvSpPr txBox="1"/>
          <p:nvPr/>
        </p:nvSpPr>
        <p:spPr>
          <a:xfrm>
            <a:off x="6551097" y="5311000"/>
            <a:ext cx="1507783" cy="435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Helvetica" panose="020B0604020202020204" pitchFamily="34" charset="0"/>
                <a:cs typeface="Helvetica" panose="020B0604020202020204" pitchFamily="34" charset="0"/>
              </a:rPr>
              <a:t>Total Minority:  19%</a:t>
            </a:r>
          </a:p>
          <a:p>
            <a:r>
              <a:rPr lang="en-US" sz="1000" dirty="0">
                <a:latin typeface="Helvetica" panose="020B0604020202020204" pitchFamily="34" charset="0"/>
                <a:cs typeface="Helvetica" panose="020B0604020202020204" pitchFamily="34" charset="0"/>
              </a:rPr>
              <a:t>Total Female:   41%</a:t>
            </a:r>
          </a:p>
        </p:txBody>
      </p:sp>
      <p:sp>
        <p:nvSpPr>
          <p:cNvPr id="59" name="TextBox 1">
            <a:extLst>
              <a:ext uri="{FF2B5EF4-FFF2-40B4-BE49-F238E27FC236}">
                <a16:creationId xmlns:a16="http://schemas.microsoft.com/office/drawing/2014/main" id="{7E0BF42C-CD16-4995-AB0D-1C0476E11290}"/>
              </a:ext>
            </a:extLst>
          </p:cNvPr>
          <p:cNvSpPr txBox="1"/>
          <p:nvPr/>
        </p:nvSpPr>
        <p:spPr>
          <a:xfrm>
            <a:off x="806533" y="5311476"/>
            <a:ext cx="1507783" cy="4352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Helvetica" panose="020B0604020202020204" pitchFamily="34" charset="0"/>
                <a:cs typeface="Helvetica" panose="020B0604020202020204" pitchFamily="34" charset="0"/>
              </a:rPr>
              <a:t>Total Minority:   27%</a:t>
            </a:r>
          </a:p>
          <a:p>
            <a:r>
              <a:rPr lang="en-US" sz="1000" dirty="0">
                <a:latin typeface="Helvetica" panose="020B0604020202020204" pitchFamily="34" charset="0"/>
                <a:cs typeface="Helvetica" panose="020B0604020202020204" pitchFamily="34" charset="0"/>
              </a:rPr>
              <a:t>Total Female:   18%</a:t>
            </a:r>
          </a:p>
        </p:txBody>
      </p:sp>
    </p:spTree>
    <p:extLst>
      <p:ext uri="{BB962C8B-B14F-4D97-AF65-F5344CB8AC3E}">
        <p14:creationId xmlns:p14="http://schemas.microsoft.com/office/powerpoint/2010/main" val="163294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9548325"/>
              </p:ext>
            </p:extLst>
          </p:nvPr>
        </p:nvGraphicFramePr>
        <p:xfrm>
          <a:off x="19454" y="1204122"/>
          <a:ext cx="12172546" cy="4835969"/>
        </p:xfrm>
        <a:graphic>
          <a:graphicData uri="http://schemas.openxmlformats.org/drawingml/2006/table">
            <a:tbl>
              <a:tblPr firstRow="1" bandRow="1">
                <a:tableStyleId>{5C22544A-7EE6-4342-B048-85BDC9FD1C3A}</a:tableStyleId>
              </a:tblPr>
              <a:tblGrid>
                <a:gridCol w="1094763">
                  <a:extLst>
                    <a:ext uri="{9D8B030D-6E8A-4147-A177-3AD203B41FA5}">
                      <a16:colId xmlns:a16="http://schemas.microsoft.com/office/drawing/2014/main" val="120384577"/>
                    </a:ext>
                  </a:extLst>
                </a:gridCol>
                <a:gridCol w="1094763">
                  <a:extLst>
                    <a:ext uri="{9D8B030D-6E8A-4147-A177-3AD203B41FA5}">
                      <a16:colId xmlns:a16="http://schemas.microsoft.com/office/drawing/2014/main" val="3686926654"/>
                    </a:ext>
                  </a:extLst>
                </a:gridCol>
                <a:gridCol w="1139894">
                  <a:extLst>
                    <a:ext uri="{9D8B030D-6E8A-4147-A177-3AD203B41FA5}">
                      <a16:colId xmlns:a16="http://schemas.microsoft.com/office/drawing/2014/main" val="3241424310"/>
                    </a:ext>
                  </a:extLst>
                </a:gridCol>
                <a:gridCol w="964324">
                  <a:extLst>
                    <a:ext uri="{9D8B030D-6E8A-4147-A177-3AD203B41FA5}">
                      <a16:colId xmlns:a16="http://schemas.microsoft.com/office/drawing/2014/main" val="4257968732"/>
                    </a:ext>
                  </a:extLst>
                </a:gridCol>
                <a:gridCol w="1172212">
                  <a:extLst>
                    <a:ext uri="{9D8B030D-6E8A-4147-A177-3AD203B41FA5}">
                      <a16:colId xmlns:a16="http://schemas.microsoft.com/office/drawing/2014/main" val="1925642721"/>
                    </a:ext>
                  </a:extLst>
                </a:gridCol>
                <a:gridCol w="1147754">
                  <a:extLst>
                    <a:ext uri="{9D8B030D-6E8A-4147-A177-3AD203B41FA5}">
                      <a16:colId xmlns:a16="http://schemas.microsoft.com/office/drawing/2014/main" val="359243985"/>
                    </a:ext>
                  </a:extLst>
                </a:gridCol>
                <a:gridCol w="985288">
                  <a:extLst>
                    <a:ext uri="{9D8B030D-6E8A-4147-A177-3AD203B41FA5}">
                      <a16:colId xmlns:a16="http://schemas.microsoft.com/office/drawing/2014/main" val="2005600506"/>
                    </a:ext>
                  </a:extLst>
                </a:gridCol>
                <a:gridCol w="1143387">
                  <a:extLst>
                    <a:ext uri="{9D8B030D-6E8A-4147-A177-3AD203B41FA5}">
                      <a16:colId xmlns:a16="http://schemas.microsoft.com/office/drawing/2014/main" val="217670184"/>
                    </a:ext>
                  </a:extLst>
                </a:gridCol>
                <a:gridCol w="1143387">
                  <a:extLst>
                    <a:ext uri="{9D8B030D-6E8A-4147-A177-3AD203B41FA5}">
                      <a16:colId xmlns:a16="http://schemas.microsoft.com/office/drawing/2014/main" val="3465498880"/>
                    </a:ext>
                  </a:extLst>
                </a:gridCol>
                <a:gridCol w="1143387">
                  <a:extLst>
                    <a:ext uri="{9D8B030D-6E8A-4147-A177-3AD203B41FA5}">
                      <a16:colId xmlns:a16="http://schemas.microsoft.com/office/drawing/2014/main" val="2408169515"/>
                    </a:ext>
                  </a:extLst>
                </a:gridCol>
                <a:gridCol w="1143387">
                  <a:extLst>
                    <a:ext uri="{9D8B030D-6E8A-4147-A177-3AD203B41FA5}">
                      <a16:colId xmlns:a16="http://schemas.microsoft.com/office/drawing/2014/main" val="3896139543"/>
                    </a:ext>
                  </a:extLst>
                </a:gridCol>
              </a:tblGrid>
              <a:tr h="273333">
                <a:tc gridSpan="2">
                  <a:txBody>
                    <a:bodyPr/>
                    <a:lstStyle/>
                    <a:p>
                      <a:endParaRPr lang="en-US" sz="1100" dirty="0">
                        <a:latin typeface="Helvetica" panose="020B0604020202020204" pitchFamily="34" charset="0"/>
                        <a:cs typeface="Helvetica" panose="020B0604020202020204" pitchFamily="34" charset="0"/>
                      </a:endParaRPr>
                    </a:p>
                  </a:txBody>
                  <a:tcPr>
                    <a:lnR w="12700" cap="flat" cmpd="sng" algn="ctr">
                      <a:solidFill>
                        <a:schemeClr val="bg1"/>
                      </a:solidFill>
                      <a:prstDash val="solid"/>
                      <a:round/>
                      <a:headEnd type="none" w="med" len="med"/>
                      <a:tailEnd type="none" w="med" len="med"/>
                    </a:lnR>
                    <a:solidFill>
                      <a:srgbClr val="006F73"/>
                    </a:solidFill>
                  </a:tcPr>
                </a:tc>
                <a:tc hMerge="1">
                  <a:txBody>
                    <a:bodyPr/>
                    <a:lstStyle/>
                    <a:p>
                      <a:endParaRPr lang="en-US" dirty="0"/>
                    </a:p>
                  </a:txBody>
                  <a:tcPr>
                    <a:solidFill>
                      <a:srgbClr val="006F73"/>
                    </a:solidFill>
                  </a:tcPr>
                </a:tc>
                <a:tc gridSpan="3">
                  <a:txBody>
                    <a:bodyPr/>
                    <a:lstStyle/>
                    <a:p>
                      <a:pPr algn="ctr"/>
                      <a:r>
                        <a:rPr lang="en-US" sz="1100" dirty="0">
                          <a:latin typeface="Helvetica" panose="020B0604020202020204" pitchFamily="34" charset="0"/>
                          <a:cs typeface="Helvetica" panose="020B0604020202020204" pitchFamily="34" charset="0"/>
                        </a:rPr>
                        <a:t>2018-2019</a:t>
                      </a:r>
                    </a:p>
                  </a:txBody>
                  <a:tcPr>
                    <a:lnL w="12700" cap="flat" cmpd="sng" algn="ctr">
                      <a:solidFill>
                        <a:schemeClr val="bg1"/>
                      </a:solidFill>
                      <a:prstDash val="solid"/>
                      <a:round/>
                      <a:headEnd type="none" w="med" len="med"/>
                      <a:tailEnd type="none" w="med" len="med"/>
                    </a:lnL>
                    <a:solidFill>
                      <a:srgbClr val="006F73"/>
                    </a:solidFill>
                  </a:tcPr>
                </a:tc>
                <a:tc hMerge="1">
                  <a:txBody>
                    <a:bodyPr/>
                    <a:lstStyle/>
                    <a:p>
                      <a:endParaRPr lang="en-US" dirty="0"/>
                    </a:p>
                  </a:txBody>
                  <a:tcPr>
                    <a:solidFill>
                      <a:srgbClr val="006F73"/>
                    </a:solidFill>
                  </a:tcPr>
                </a:tc>
                <a:tc hMerge="1">
                  <a:txBody>
                    <a:bodyPr/>
                    <a:lstStyle/>
                    <a:p>
                      <a:endParaRPr lang="en-US" dirty="0"/>
                    </a:p>
                  </a:txBody>
                  <a:tcPr>
                    <a:solidFill>
                      <a:srgbClr val="006F73"/>
                    </a:solidFill>
                  </a:tcPr>
                </a:tc>
                <a:tc gridSpan="3">
                  <a:txBody>
                    <a:bodyPr/>
                    <a:lstStyle/>
                    <a:p>
                      <a:pPr algn="ctr"/>
                      <a:r>
                        <a:rPr lang="en-US" sz="1100" dirty="0">
                          <a:latin typeface="Helvetica" panose="020B0604020202020204" pitchFamily="34" charset="0"/>
                          <a:cs typeface="Helvetica" panose="020B0604020202020204" pitchFamily="34" charset="0"/>
                        </a:rPr>
                        <a:t>2019-2020</a:t>
                      </a:r>
                    </a:p>
                  </a:txBody>
                  <a:tcPr>
                    <a:solidFill>
                      <a:srgbClr val="006F73"/>
                    </a:solidFill>
                  </a:tcPr>
                </a:tc>
                <a:tc hMerge="1">
                  <a:txBody>
                    <a:bodyPr/>
                    <a:lstStyle/>
                    <a:p>
                      <a:endParaRPr lang="en-US" dirty="0"/>
                    </a:p>
                  </a:txBody>
                  <a:tcPr>
                    <a:solidFill>
                      <a:srgbClr val="006F73"/>
                    </a:solidFill>
                  </a:tcPr>
                </a:tc>
                <a:tc hMerge="1">
                  <a:txBody>
                    <a:bodyPr/>
                    <a:lstStyle/>
                    <a:p>
                      <a:endParaRPr lang="en-US" dirty="0"/>
                    </a:p>
                  </a:txBody>
                  <a:tcPr>
                    <a:solidFill>
                      <a:srgbClr val="006F73"/>
                    </a:solidFill>
                  </a:tcPr>
                </a:tc>
                <a:tc gridSpan="3">
                  <a:txBody>
                    <a:bodyPr/>
                    <a:lstStyle/>
                    <a:p>
                      <a:pPr marL="0" algn="ctr" defTabSz="914309" rtl="0" eaLnBrk="1" latinLnBrk="0" hangingPunct="1"/>
                      <a:r>
                        <a:rPr lang="en-US" sz="1100" b="1" kern="1200" dirty="0">
                          <a:solidFill>
                            <a:schemeClr val="lt1"/>
                          </a:solidFill>
                          <a:latin typeface="Helvetica" panose="020B0604020202020204" pitchFamily="34" charset="0"/>
                          <a:ea typeface="+mn-ea"/>
                          <a:cs typeface="Helvetica" panose="020B0604020202020204" pitchFamily="34" charset="0"/>
                        </a:rPr>
                        <a:t>2020-2021</a:t>
                      </a:r>
                    </a:p>
                  </a:txBody>
                  <a:tcPr>
                    <a:solidFill>
                      <a:srgbClr val="006F73"/>
                    </a:solidFill>
                  </a:tcPr>
                </a:tc>
                <a:tc hMerge="1">
                  <a:txBody>
                    <a:bodyPr/>
                    <a:lstStyle/>
                    <a:p>
                      <a:pPr marL="0" algn="ctr" defTabSz="914309" rtl="0" eaLnBrk="1" latinLnBrk="0" hangingPunct="1"/>
                      <a:endParaRPr lang="en-US" sz="1100" b="1" kern="1200" dirty="0">
                        <a:solidFill>
                          <a:schemeClr val="lt1"/>
                        </a:solidFill>
                        <a:latin typeface="Helvetica" panose="020B0604020202020204" pitchFamily="34" charset="0"/>
                        <a:ea typeface="+mn-ea"/>
                        <a:cs typeface="Helvetica" panose="020B0604020202020204" pitchFamily="34" charset="0"/>
                      </a:endParaRPr>
                    </a:p>
                  </a:txBody>
                  <a:tcPr>
                    <a:solidFill>
                      <a:srgbClr val="006F73"/>
                    </a:solidFill>
                  </a:tcPr>
                </a:tc>
                <a:tc hMerge="1">
                  <a:txBody>
                    <a:bodyPr/>
                    <a:lstStyle/>
                    <a:p>
                      <a:pPr marL="0" algn="ctr" defTabSz="914309" rtl="0" eaLnBrk="1" latinLnBrk="0" hangingPunct="1"/>
                      <a:endParaRPr lang="en-US" sz="1100" b="1" kern="1200" dirty="0">
                        <a:solidFill>
                          <a:schemeClr val="lt1"/>
                        </a:solidFill>
                        <a:latin typeface="Helvetica" panose="020B0604020202020204" pitchFamily="34" charset="0"/>
                        <a:ea typeface="+mn-ea"/>
                        <a:cs typeface="Helvetica" panose="020B0604020202020204" pitchFamily="34" charset="0"/>
                      </a:endParaRPr>
                    </a:p>
                  </a:txBody>
                  <a:tcPr>
                    <a:solidFill>
                      <a:srgbClr val="006F73"/>
                    </a:solidFill>
                  </a:tcPr>
                </a:tc>
                <a:extLst>
                  <a:ext uri="{0D108BD9-81ED-4DB2-BD59-A6C34878D82A}">
                    <a16:rowId xmlns:a16="http://schemas.microsoft.com/office/drawing/2014/main" val="427401118"/>
                  </a:ext>
                </a:extLst>
              </a:tr>
              <a:tr h="450195">
                <a:tc>
                  <a:txBody>
                    <a:bodyPr/>
                    <a:lstStyle/>
                    <a:p>
                      <a:r>
                        <a:rPr lang="en-US" sz="1100" dirty="0">
                          <a:solidFill>
                            <a:schemeClr val="bg1"/>
                          </a:solidFill>
                          <a:latin typeface="Helvetica" panose="020B0604020202020204" pitchFamily="34" charset="0"/>
                          <a:cs typeface="Helvetica" panose="020B0604020202020204" pitchFamily="34" charset="0"/>
                        </a:rPr>
                        <a:t>Name</a:t>
                      </a:r>
                      <a:r>
                        <a:rPr lang="en-US" sz="1100" baseline="0" dirty="0">
                          <a:solidFill>
                            <a:schemeClr val="bg1"/>
                          </a:solidFill>
                          <a:latin typeface="Helvetica" panose="020B0604020202020204" pitchFamily="34" charset="0"/>
                          <a:cs typeface="Helvetica" panose="020B0604020202020204" pitchFamily="34" charset="0"/>
                        </a:rPr>
                        <a:t> of Program</a:t>
                      </a:r>
                      <a:endParaRPr lang="en-US" sz="1100" dirty="0">
                        <a:solidFill>
                          <a:schemeClr val="bg1"/>
                        </a:solidFill>
                        <a:latin typeface="Helvetica" panose="020B0604020202020204" pitchFamily="34" charset="0"/>
                        <a:cs typeface="Helvetica" panose="020B0604020202020204" pitchFamily="34" charset="0"/>
                      </a:endParaRPr>
                    </a:p>
                  </a:txBody>
                  <a:tcPr>
                    <a:solidFill>
                      <a:srgbClr val="006F73"/>
                    </a:solidFill>
                  </a:tcPr>
                </a:tc>
                <a:tc>
                  <a:txBody>
                    <a:bodyPr/>
                    <a:lstStyle/>
                    <a:p>
                      <a:r>
                        <a:rPr lang="en-US" sz="1100" dirty="0">
                          <a:solidFill>
                            <a:schemeClr val="bg1"/>
                          </a:solidFill>
                          <a:latin typeface="Helvetica" panose="020B0604020202020204" pitchFamily="34" charset="0"/>
                          <a:cs typeface="Helvetica" panose="020B0604020202020204" pitchFamily="34" charset="0"/>
                        </a:rPr>
                        <a:t>Level</a:t>
                      </a:r>
                    </a:p>
                  </a:txBody>
                  <a:tcPr anchor="ctr">
                    <a:lnR w="12700" cap="flat" cmpd="sng" algn="ctr">
                      <a:solidFill>
                        <a:schemeClr val="bg1"/>
                      </a:solidFill>
                      <a:prstDash val="solid"/>
                      <a:round/>
                      <a:headEnd type="none" w="med" len="med"/>
                      <a:tailEnd type="none" w="med" len="med"/>
                    </a:ln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Students</a:t>
                      </a:r>
                    </a:p>
                  </a:txBody>
                  <a:tcPr anchor="ctr">
                    <a:lnL w="12700" cap="flat" cmpd="sng" algn="ctr">
                      <a:solidFill>
                        <a:schemeClr val="bg1"/>
                      </a:solidFill>
                      <a:prstDash val="solid"/>
                      <a:round/>
                      <a:headEnd type="none" w="med" len="med"/>
                      <a:tailEnd type="none" w="med" len="med"/>
                    </a:lnL>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Residents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Non-Residents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Students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Residents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Non-Residents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Students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Residents</a:t>
                      </a:r>
                    </a:p>
                  </a:txBody>
                  <a:tcPr anchor="ctr">
                    <a:solidFill>
                      <a:srgbClr val="006F73"/>
                    </a:solidFill>
                  </a:tcPr>
                </a:tc>
                <a:tc>
                  <a:txBody>
                    <a:bodyPr/>
                    <a:lstStyle/>
                    <a:p>
                      <a:pPr algn="ctr"/>
                      <a:r>
                        <a:rPr lang="en-US" sz="1100" dirty="0">
                          <a:solidFill>
                            <a:schemeClr val="bg1"/>
                          </a:solidFill>
                          <a:latin typeface="Helvetica" panose="020B0604020202020204" pitchFamily="34" charset="0"/>
                          <a:cs typeface="Helvetica" panose="020B0604020202020204" pitchFamily="34" charset="0"/>
                        </a:rPr>
                        <a:t>Non-Residents</a:t>
                      </a:r>
                    </a:p>
                  </a:txBody>
                  <a:tcPr anchor="ctr">
                    <a:solidFill>
                      <a:srgbClr val="006F73"/>
                    </a:solidFill>
                  </a:tcPr>
                </a:tc>
                <a:extLst>
                  <a:ext uri="{0D108BD9-81ED-4DB2-BD59-A6C34878D82A}">
                    <a16:rowId xmlns:a16="http://schemas.microsoft.com/office/drawing/2014/main" val="926729961"/>
                  </a:ext>
                </a:extLst>
              </a:tr>
              <a:tr h="225099">
                <a:tc rowSpan="6">
                  <a:txBody>
                    <a:bodyPr/>
                    <a:lstStyle/>
                    <a:p>
                      <a:r>
                        <a:rPr lang="en-US" sz="900" b="1" dirty="0">
                          <a:latin typeface="Helvetica" panose="020B0604020202020204" pitchFamily="34" charset="0"/>
                          <a:cs typeface="Helvetica" panose="020B0604020202020204" pitchFamily="34" charset="0"/>
                        </a:rPr>
                        <a:t>4%</a:t>
                      </a:r>
                      <a:r>
                        <a:rPr lang="en-US" sz="900" b="1" baseline="0" dirty="0">
                          <a:latin typeface="Helvetica" panose="020B0604020202020204" pitchFamily="34" charset="0"/>
                          <a:cs typeface="Helvetica" panose="020B0604020202020204" pitchFamily="34" charset="0"/>
                        </a:rPr>
                        <a:t> Waivers</a:t>
                      </a:r>
                      <a:endParaRPr lang="en-US" sz="900" b="1" dirty="0">
                        <a:latin typeface="Helvetica" panose="020B0604020202020204" pitchFamily="34" charset="0"/>
                        <a:cs typeface="Helvetica" panose="020B0604020202020204" pitchFamily="34" charset="0"/>
                      </a:endParaRPr>
                    </a:p>
                  </a:txBody>
                  <a:tcPr anchor="ct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Freshmen</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1,337</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1,313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24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741</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704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37</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770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754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16</a:t>
                      </a:r>
                    </a:p>
                  </a:txBody>
                  <a:tcPr marL="0" marR="0" marT="0" marB="0" anchor="ctr">
                    <a:solidFill>
                      <a:schemeClr val="bg1">
                        <a:lumMod val="85000"/>
                      </a:schemeClr>
                    </a:solidFill>
                  </a:tcPr>
                </a:tc>
                <a:extLst>
                  <a:ext uri="{0D108BD9-81ED-4DB2-BD59-A6C34878D82A}">
                    <a16:rowId xmlns:a16="http://schemas.microsoft.com/office/drawing/2014/main" val="3877808266"/>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800" dirty="0">
                          <a:latin typeface="Helvetica" panose="020B0604020202020204" pitchFamily="34" charset="0"/>
                          <a:cs typeface="Helvetica" panose="020B0604020202020204" pitchFamily="34" charset="0"/>
                        </a:rPr>
                        <a:t>Sophomore</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1,178</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1,140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38</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530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512</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18</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610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597</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a:t>
                      </a:r>
                    </a:p>
                  </a:txBody>
                  <a:tcPr marL="0" marR="0" marT="0" marB="0" anchor="ctr">
                    <a:solidFill>
                      <a:schemeClr val="bg1">
                        <a:lumMod val="95000"/>
                      </a:schemeClr>
                    </a:solidFill>
                  </a:tcPr>
                </a:tc>
                <a:extLst>
                  <a:ext uri="{0D108BD9-81ED-4DB2-BD59-A6C34878D82A}">
                    <a16:rowId xmlns:a16="http://schemas.microsoft.com/office/drawing/2014/main" val="2108713948"/>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Junior</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1,120</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1,063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57</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465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454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571</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552</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19</a:t>
                      </a:r>
                    </a:p>
                  </a:txBody>
                  <a:tcPr marL="0" marR="0" marT="0" marB="0" anchor="ctr">
                    <a:solidFill>
                      <a:schemeClr val="bg1">
                        <a:lumMod val="85000"/>
                      </a:schemeClr>
                    </a:solidFill>
                  </a:tcPr>
                </a:tc>
                <a:extLst>
                  <a:ext uri="{0D108BD9-81ED-4DB2-BD59-A6C34878D82A}">
                    <a16:rowId xmlns:a16="http://schemas.microsoft.com/office/drawing/2014/main" val="3163310429"/>
                  </a:ext>
                </a:extLst>
              </a:tr>
              <a:tr h="237530">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800" dirty="0">
                          <a:latin typeface="Helvetica" panose="020B0604020202020204" pitchFamily="34" charset="0"/>
                          <a:cs typeface="Helvetica" panose="020B0604020202020204" pitchFamily="34" charset="0"/>
                        </a:rPr>
                        <a:t>Senior</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1,057</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1,043</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330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320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416</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405</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a:t>
                      </a:r>
                    </a:p>
                  </a:txBody>
                  <a:tcPr marL="0" marR="0" marT="0" marB="0" anchor="ctr">
                    <a:solidFill>
                      <a:schemeClr val="bg1">
                        <a:lumMod val="95000"/>
                      </a:schemeClr>
                    </a:solidFill>
                  </a:tcPr>
                </a:tc>
                <a:extLst>
                  <a:ext uri="{0D108BD9-81ED-4DB2-BD59-A6C34878D82A}">
                    <a16:rowId xmlns:a16="http://schemas.microsoft.com/office/drawing/2014/main" val="1930216756"/>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Other</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73</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2</a:t>
                      </a:r>
                    </a:p>
                  </a:txBody>
                  <a:tcPr marL="0" marR="0" marT="0" marB="0" anchor="ctr">
                    <a:solidFill>
                      <a:schemeClr val="bg1">
                        <a:lumMod val="85000"/>
                      </a:schemeClr>
                    </a:solidFill>
                  </a:tcPr>
                </a:tc>
                <a:extLst>
                  <a:ext uri="{0D108BD9-81ED-4DB2-BD59-A6C34878D82A}">
                    <a16:rowId xmlns:a16="http://schemas.microsoft.com/office/drawing/2014/main" val="385284083"/>
                  </a:ext>
                </a:extLst>
              </a:tr>
              <a:tr h="241175">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900" b="1" dirty="0">
                          <a:latin typeface="Helvetica" panose="020B0604020202020204" pitchFamily="34" charset="0"/>
                          <a:cs typeface="Helvetica" panose="020B0604020202020204" pitchFamily="34" charset="0"/>
                        </a:rPr>
                        <a:t>Total</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4,765</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4,632</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133</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2,111</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2,035</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76</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2,412</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2,351</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61</a:t>
                      </a:r>
                    </a:p>
                  </a:txBody>
                  <a:tcPr marL="0" marR="0" marT="0" marB="0" anchor="ctr">
                    <a:solidFill>
                      <a:schemeClr val="bg1">
                        <a:lumMod val="95000"/>
                      </a:schemeClr>
                    </a:solidFill>
                  </a:tcPr>
                </a:tc>
                <a:extLst>
                  <a:ext uri="{0D108BD9-81ED-4DB2-BD59-A6C34878D82A}">
                    <a16:rowId xmlns:a16="http://schemas.microsoft.com/office/drawing/2014/main" val="1417923060"/>
                  </a:ext>
                </a:extLst>
              </a:tr>
              <a:tr h="225099">
                <a:tc rowSpan="6">
                  <a:txBody>
                    <a:bodyPr/>
                    <a:lstStyle/>
                    <a:p>
                      <a:r>
                        <a:rPr lang="en-US" sz="900" b="1" dirty="0">
                          <a:latin typeface="Helvetica" panose="020B0604020202020204" pitchFamily="34" charset="0"/>
                          <a:cs typeface="Helvetica" panose="020B0604020202020204" pitchFamily="34" charset="0"/>
                        </a:rPr>
                        <a:t>Abatement Full</a:t>
                      </a:r>
                    </a:p>
                  </a:txBody>
                  <a:tcPr anchor="ct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Freshmen</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135</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147</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2</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189</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189</a:t>
                      </a:r>
                    </a:p>
                  </a:txBody>
                  <a:tcPr marL="0" marR="0" marT="0" marB="0" anchor="ctr">
                    <a:solidFill>
                      <a:schemeClr val="bg1">
                        <a:lumMod val="85000"/>
                      </a:schemeClr>
                    </a:solidFill>
                  </a:tcPr>
                </a:tc>
                <a:extLst>
                  <a:ext uri="{0D108BD9-81ED-4DB2-BD59-A6C34878D82A}">
                    <a16:rowId xmlns:a16="http://schemas.microsoft.com/office/drawing/2014/main" val="1593568239"/>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800" dirty="0">
                          <a:latin typeface="Helvetica" panose="020B0604020202020204" pitchFamily="34" charset="0"/>
                          <a:cs typeface="Helvetica" panose="020B0604020202020204" pitchFamily="34" charset="0"/>
                        </a:rPr>
                        <a:t>Sophomore</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125</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125</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142</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142</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143</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143</a:t>
                      </a:r>
                    </a:p>
                  </a:txBody>
                  <a:tcPr marL="0" marR="0" marT="0" marB="0" anchor="ctr">
                    <a:solidFill>
                      <a:schemeClr val="bg1">
                        <a:lumMod val="95000"/>
                      </a:schemeClr>
                    </a:solidFill>
                  </a:tcPr>
                </a:tc>
                <a:extLst>
                  <a:ext uri="{0D108BD9-81ED-4DB2-BD59-A6C34878D82A}">
                    <a16:rowId xmlns:a16="http://schemas.microsoft.com/office/drawing/2014/main" val="642021927"/>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Junior</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115</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115</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134</a:t>
                      </a:r>
                    </a:p>
                  </a:txBody>
                  <a:tcPr marL="0" marR="0" marT="0" marB="0" anchor="ctr">
                    <a:solidFill>
                      <a:schemeClr val="bg1">
                        <a:lumMod val="85000"/>
                      </a:schemeClr>
                    </a:solidFill>
                  </a:tcPr>
                </a:tc>
                <a:extLst>
                  <a:ext uri="{0D108BD9-81ED-4DB2-BD59-A6C34878D82A}">
                    <a16:rowId xmlns:a16="http://schemas.microsoft.com/office/drawing/2014/main" val="4090202921"/>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800" dirty="0">
                          <a:latin typeface="Helvetica" panose="020B0604020202020204" pitchFamily="34" charset="0"/>
                          <a:cs typeface="Helvetica" panose="020B0604020202020204" pitchFamily="34" charset="0"/>
                        </a:rPr>
                        <a:t>Senior</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122</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122</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150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149</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156</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156</a:t>
                      </a:r>
                    </a:p>
                  </a:txBody>
                  <a:tcPr marL="0" marR="0" marT="0" marB="0" anchor="ctr">
                    <a:solidFill>
                      <a:schemeClr val="bg1">
                        <a:lumMod val="95000"/>
                      </a:schemeClr>
                    </a:solidFill>
                  </a:tcPr>
                </a:tc>
                <a:extLst>
                  <a:ext uri="{0D108BD9-81ED-4DB2-BD59-A6C34878D82A}">
                    <a16:rowId xmlns:a16="http://schemas.microsoft.com/office/drawing/2014/main" val="461090087"/>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Other</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2</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2</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a:t>
                      </a:r>
                    </a:p>
                  </a:txBody>
                  <a:tcPr marL="0" marR="0" marT="0" marB="0" anchor="ctr">
                    <a:solidFill>
                      <a:schemeClr val="bg1">
                        <a:lumMod val="85000"/>
                      </a:schemeClr>
                    </a:solidFill>
                  </a:tcPr>
                </a:tc>
                <a:extLst>
                  <a:ext uri="{0D108BD9-81ED-4DB2-BD59-A6C34878D82A}">
                    <a16:rowId xmlns:a16="http://schemas.microsoft.com/office/drawing/2014/main" val="1758631928"/>
                  </a:ext>
                </a:extLst>
              </a:tr>
              <a:tr h="241175">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900" b="1" dirty="0">
                          <a:latin typeface="Helvetica" panose="020B0604020202020204" pitchFamily="34" charset="0"/>
                          <a:cs typeface="Helvetica" panose="020B0604020202020204" pitchFamily="34" charset="0"/>
                        </a:rPr>
                        <a:t>Total</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497</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497</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584</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3</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581</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625</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625</a:t>
                      </a:r>
                    </a:p>
                  </a:txBody>
                  <a:tcPr marL="0" marR="0" marT="0" marB="0" anchor="ctr">
                    <a:solidFill>
                      <a:schemeClr val="bg1">
                        <a:lumMod val="95000"/>
                      </a:schemeClr>
                    </a:solidFill>
                  </a:tcPr>
                </a:tc>
                <a:extLst>
                  <a:ext uri="{0D108BD9-81ED-4DB2-BD59-A6C34878D82A}">
                    <a16:rowId xmlns:a16="http://schemas.microsoft.com/office/drawing/2014/main" val="529280221"/>
                  </a:ext>
                </a:extLst>
              </a:tr>
              <a:tr h="225099">
                <a:tc rowSpan="6">
                  <a:txBody>
                    <a:bodyPr/>
                    <a:lstStyle/>
                    <a:p>
                      <a:r>
                        <a:rPr lang="en-US" sz="900" b="1" dirty="0">
                          <a:latin typeface="Helvetica" panose="020B0604020202020204" pitchFamily="34" charset="0"/>
                          <a:cs typeface="Helvetica" panose="020B0604020202020204" pitchFamily="34" charset="0"/>
                        </a:rPr>
                        <a:t>Abatement Partial</a:t>
                      </a:r>
                    </a:p>
                  </a:txBody>
                  <a:tcPr anchor="ct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Freshmen</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1,204</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1,204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1,396</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1,392</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1,500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1,500</a:t>
                      </a:r>
                    </a:p>
                  </a:txBody>
                  <a:tcPr marL="0" marR="0" marT="0" marB="0" anchor="ctr">
                    <a:solidFill>
                      <a:schemeClr val="bg1">
                        <a:lumMod val="85000"/>
                      </a:schemeClr>
                    </a:solidFill>
                  </a:tcPr>
                </a:tc>
                <a:extLst>
                  <a:ext uri="{0D108BD9-81ED-4DB2-BD59-A6C34878D82A}">
                    <a16:rowId xmlns:a16="http://schemas.microsoft.com/office/drawing/2014/main" val="1335485824"/>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800" dirty="0">
                          <a:latin typeface="Helvetica" panose="020B0604020202020204" pitchFamily="34" charset="0"/>
                          <a:cs typeface="Helvetica" panose="020B0604020202020204" pitchFamily="34" charset="0"/>
                        </a:rPr>
                        <a:t>Sophomore</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708</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708</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790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3</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787</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972</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972</a:t>
                      </a:r>
                    </a:p>
                  </a:txBody>
                  <a:tcPr marL="0" marR="0" marT="0" marB="0" anchor="ctr">
                    <a:solidFill>
                      <a:schemeClr val="bg1">
                        <a:lumMod val="95000"/>
                      </a:schemeClr>
                    </a:solidFill>
                  </a:tcPr>
                </a:tc>
                <a:extLst>
                  <a:ext uri="{0D108BD9-81ED-4DB2-BD59-A6C34878D82A}">
                    <a16:rowId xmlns:a16="http://schemas.microsoft.com/office/drawing/2014/main" val="2924193622"/>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Junior</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496</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496</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552</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548</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678</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678</a:t>
                      </a:r>
                    </a:p>
                  </a:txBody>
                  <a:tcPr marL="0" marR="0" marT="0" marB="0" anchor="ctr">
                    <a:solidFill>
                      <a:schemeClr val="bg1">
                        <a:lumMod val="85000"/>
                      </a:schemeClr>
                    </a:solidFill>
                  </a:tcPr>
                </a:tc>
                <a:extLst>
                  <a:ext uri="{0D108BD9-81ED-4DB2-BD59-A6C34878D82A}">
                    <a16:rowId xmlns:a16="http://schemas.microsoft.com/office/drawing/2014/main" val="602842125"/>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800" dirty="0">
                          <a:latin typeface="Helvetica" panose="020B0604020202020204" pitchFamily="34" charset="0"/>
                          <a:cs typeface="Helvetica" panose="020B0604020202020204" pitchFamily="34" charset="0"/>
                        </a:rPr>
                        <a:t>Senior</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451</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451</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486</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2</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484</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579</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a:t>
                      </a:r>
                    </a:p>
                  </a:txBody>
                  <a:tcPr marL="0" marR="0" marT="0" marB="0" anchor="ctr">
                    <a:solidFill>
                      <a:schemeClr val="bg1">
                        <a:lumMod val="9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578</a:t>
                      </a:r>
                    </a:p>
                  </a:txBody>
                  <a:tcPr marL="0" marR="0" marT="0" marB="0" anchor="ctr">
                    <a:solidFill>
                      <a:schemeClr val="bg1">
                        <a:lumMod val="95000"/>
                      </a:schemeClr>
                    </a:solidFill>
                  </a:tcPr>
                </a:tc>
                <a:extLst>
                  <a:ext uri="{0D108BD9-81ED-4DB2-BD59-A6C34878D82A}">
                    <a16:rowId xmlns:a16="http://schemas.microsoft.com/office/drawing/2014/main" val="152619499"/>
                  </a:ext>
                </a:extLst>
              </a:tr>
              <a:tr h="225099">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r>
                        <a:rPr lang="en-US" sz="800" dirty="0">
                          <a:latin typeface="Helvetica" panose="020B0604020202020204" pitchFamily="34" charset="0"/>
                          <a:cs typeface="Helvetica" panose="020B0604020202020204" pitchFamily="34" charset="0"/>
                        </a:rPr>
                        <a:t>Other</a:t>
                      </a: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1</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tc>
                  <a:txBody>
                    <a:bodyPr/>
                    <a:lstStyle/>
                    <a:p>
                      <a:pPr algn="ctr" fontAlgn="b"/>
                      <a:r>
                        <a:rPr lang="en-US" sz="800" b="0"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85000"/>
                      </a:schemeClr>
                    </a:solidFill>
                  </a:tcPr>
                </a:tc>
                <a:extLst>
                  <a:ext uri="{0D108BD9-81ED-4DB2-BD59-A6C34878D82A}">
                    <a16:rowId xmlns:a16="http://schemas.microsoft.com/office/drawing/2014/main" val="265093806"/>
                  </a:ext>
                </a:extLst>
              </a:tr>
              <a:tr h="241175">
                <a:tc vMerge="1">
                  <a:txBody>
                    <a:bodyPr/>
                    <a:lstStyle/>
                    <a:p>
                      <a:endParaRPr lang="en-US" sz="775" dirty="0">
                        <a:latin typeface="Helvetica" panose="020B0604020202020204" pitchFamily="34" charset="0"/>
                        <a:cs typeface="Helvetica" panose="020B0604020202020204" pitchFamily="34" charset="0"/>
                      </a:endParaRPr>
                    </a:p>
                  </a:txBody>
                  <a:tcPr>
                    <a:solidFill>
                      <a:schemeClr val="bg1">
                        <a:lumMod val="95000"/>
                      </a:schemeClr>
                    </a:solidFill>
                  </a:tcPr>
                </a:tc>
                <a:tc>
                  <a:txBody>
                    <a:bodyPr/>
                    <a:lstStyle/>
                    <a:p>
                      <a:r>
                        <a:rPr lang="en-US" sz="900" b="1" dirty="0">
                          <a:latin typeface="Helvetica" panose="020B0604020202020204" pitchFamily="34" charset="0"/>
                          <a:cs typeface="Helvetica" panose="020B0604020202020204" pitchFamily="34" charset="0"/>
                        </a:rPr>
                        <a:t>Total</a:t>
                      </a:r>
                    </a:p>
                  </a:txBody>
                  <a:tcPr>
                    <a:lnR w="127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2,859</a:t>
                      </a:r>
                    </a:p>
                  </a:txBody>
                  <a:tcPr marL="0" marR="0" marT="0" marB="0" anchor="ct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0</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2,859</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3,225</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13</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3,212</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3,729</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1</a:t>
                      </a:r>
                    </a:p>
                  </a:txBody>
                  <a:tcPr marL="0" marR="0" marT="0" marB="0" anchor="ctr">
                    <a:solidFill>
                      <a:schemeClr val="bg1">
                        <a:lumMod val="95000"/>
                      </a:schemeClr>
                    </a:solidFill>
                  </a:tcPr>
                </a:tc>
                <a:tc>
                  <a:txBody>
                    <a:bodyPr/>
                    <a:lstStyle/>
                    <a:p>
                      <a:pPr algn="ctr" fontAlgn="b"/>
                      <a:r>
                        <a:rPr lang="en-US" sz="900" b="1" i="0" u="none" strike="noStrike" dirty="0">
                          <a:solidFill>
                            <a:srgbClr val="000000"/>
                          </a:solidFill>
                          <a:effectLst/>
                          <a:latin typeface="Helvetica" panose="020B0604020202020204" pitchFamily="34" charset="0"/>
                          <a:cs typeface="Helvetica" panose="020B0604020202020204" pitchFamily="34" charset="0"/>
                        </a:rPr>
                        <a:t>3,728</a:t>
                      </a:r>
                    </a:p>
                  </a:txBody>
                  <a:tcPr marL="0" marR="0" marT="0" marB="0" anchor="ctr">
                    <a:solidFill>
                      <a:schemeClr val="bg1">
                        <a:lumMod val="95000"/>
                      </a:schemeClr>
                    </a:solidFill>
                  </a:tcPr>
                </a:tc>
                <a:extLst>
                  <a:ext uri="{0D108BD9-81ED-4DB2-BD59-A6C34878D82A}">
                    <a16:rowId xmlns:a16="http://schemas.microsoft.com/office/drawing/2014/main" val="413054719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08483724"/>
              </p:ext>
            </p:extLst>
          </p:nvPr>
        </p:nvGraphicFramePr>
        <p:xfrm>
          <a:off x="19457" y="4653979"/>
          <a:ext cx="2188723" cy="1373685"/>
        </p:xfrm>
        <a:graphic>
          <a:graphicData uri="http://schemas.openxmlformats.org/drawingml/2006/table">
            <a:tbl>
              <a:tblPr/>
              <a:tblGrid>
                <a:gridCol w="2188723">
                  <a:extLst>
                    <a:ext uri="{9D8B030D-6E8A-4147-A177-3AD203B41FA5}">
                      <a16:colId xmlns:a16="http://schemas.microsoft.com/office/drawing/2014/main" val="4270690046"/>
                    </a:ext>
                  </a:extLst>
                </a:gridCol>
              </a:tblGrid>
              <a:tr h="1373685">
                <a:tc>
                  <a:txBody>
                    <a:bodyPr/>
                    <a:lstStyle/>
                    <a:p>
                      <a:endParaRPr lang="en-US" sz="1900" dirty="0"/>
                    </a:p>
                  </a:txBody>
                  <a:tcPr>
                    <a:lnL w="38100" cmpd="sng">
                      <a:solidFill>
                        <a:schemeClr val="bg1"/>
                      </a:solidFill>
                      <a:prstDash val="solid"/>
                    </a:lnL>
                    <a:lnR w="38100" cmpd="sng">
                      <a:solidFill>
                        <a:schemeClr val="bg1"/>
                      </a:solidFill>
                      <a:prstDash val="solid"/>
                    </a:lnR>
                    <a:lnT w="38100" cmpd="sng">
                      <a:solidFill>
                        <a:schemeClr val="bg1"/>
                      </a:solidFill>
                      <a:prstDash val="solid"/>
                    </a:lnT>
                    <a:lnB w="38100" cmpd="sng">
                      <a:solidFill>
                        <a:schemeClr val="bg1"/>
                      </a:solidFill>
                      <a:prstDash val="solid"/>
                    </a:lnB>
                  </a:tcPr>
                </a:tc>
                <a:extLst>
                  <a:ext uri="{0D108BD9-81ED-4DB2-BD59-A6C34878D82A}">
                    <a16:rowId xmlns:a16="http://schemas.microsoft.com/office/drawing/2014/main" val="320885732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3788881"/>
              </p:ext>
            </p:extLst>
          </p:nvPr>
        </p:nvGraphicFramePr>
        <p:xfrm>
          <a:off x="19454" y="3315541"/>
          <a:ext cx="2188725" cy="1310476"/>
        </p:xfrm>
        <a:graphic>
          <a:graphicData uri="http://schemas.openxmlformats.org/drawingml/2006/table">
            <a:tbl>
              <a:tblPr/>
              <a:tblGrid>
                <a:gridCol w="2188725">
                  <a:extLst>
                    <a:ext uri="{9D8B030D-6E8A-4147-A177-3AD203B41FA5}">
                      <a16:colId xmlns:a16="http://schemas.microsoft.com/office/drawing/2014/main" val="2395634173"/>
                    </a:ext>
                  </a:extLst>
                </a:gridCol>
              </a:tblGrid>
              <a:tr h="1310476">
                <a:tc>
                  <a:txBody>
                    <a:bodyPr/>
                    <a:lstStyle/>
                    <a:p>
                      <a:endParaRPr lang="en-US" sz="1900" dirty="0"/>
                    </a:p>
                  </a:txBody>
                  <a:tcPr>
                    <a:lnL w="38100" cmpd="sng">
                      <a:solidFill>
                        <a:schemeClr val="bg1"/>
                      </a:solidFill>
                      <a:prstDash val="solid"/>
                    </a:lnL>
                    <a:lnR w="38100" cmpd="sng">
                      <a:solidFill>
                        <a:schemeClr val="bg1"/>
                      </a:solidFill>
                      <a:prstDash val="solid"/>
                    </a:lnR>
                    <a:lnT w="38100" cmpd="sng">
                      <a:solidFill>
                        <a:schemeClr val="bg1"/>
                      </a:solidFill>
                      <a:prstDash val="solid"/>
                    </a:lnT>
                    <a:lnB w="38100" cmpd="sng">
                      <a:solidFill>
                        <a:schemeClr val="bg1"/>
                      </a:solidFill>
                      <a:prstDash val="solid"/>
                    </a:lnB>
                  </a:tcPr>
                </a:tc>
                <a:extLst>
                  <a:ext uri="{0D108BD9-81ED-4DB2-BD59-A6C34878D82A}">
                    <a16:rowId xmlns:a16="http://schemas.microsoft.com/office/drawing/2014/main" val="401843456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44775666"/>
              </p:ext>
            </p:extLst>
          </p:nvPr>
        </p:nvGraphicFramePr>
        <p:xfrm>
          <a:off x="19458" y="1440428"/>
          <a:ext cx="2188721" cy="1875112"/>
        </p:xfrm>
        <a:graphic>
          <a:graphicData uri="http://schemas.openxmlformats.org/drawingml/2006/table">
            <a:tbl>
              <a:tblPr/>
              <a:tblGrid>
                <a:gridCol w="2188721">
                  <a:extLst>
                    <a:ext uri="{9D8B030D-6E8A-4147-A177-3AD203B41FA5}">
                      <a16:colId xmlns:a16="http://schemas.microsoft.com/office/drawing/2014/main" val="806834806"/>
                    </a:ext>
                  </a:extLst>
                </a:gridCol>
              </a:tblGrid>
              <a:tr h="1875112">
                <a:tc>
                  <a:txBody>
                    <a:bodyPr/>
                    <a:lstStyle/>
                    <a:p>
                      <a:endParaRPr lang="en-US" sz="1900" dirty="0"/>
                    </a:p>
                  </a:txBody>
                  <a:tcPr>
                    <a:lnL w="38100" cmpd="sng">
                      <a:solidFill>
                        <a:schemeClr val="bg1"/>
                      </a:solidFill>
                      <a:prstDash val="solid"/>
                    </a:lnL>
                    <a:lnR w="38100" cmpd="sng">
                      <a:solidFill>
                        <a:schemeClr val="bg1"/>
                      </a:solidFill>
                      <a:prstDash val="solid"/>
                    </a:lnR>
                    <a:lnT w="38100" cmpd="sng">
                      <a:solidFill>
                        <a:schemeClr val="bg1"/>
                      </a:solidFill>
                      <a:prstDash val="solid"/>
                    </a:lnT>
                    <a:lnB w="38100" cmpd="sng">
                      <a:solidFill>
                        <a:schemeClr val="bg1"/>
                      </a:solidFill>
                      <a:prstDash val="solid"/>
                    </a:lnB>
                  </a:tcPr>
                </a:tc>
                <a:extLst>
                  <a:ext uri="{0D108BD9-81ED-4DB2-BD59-A6C34878D82A}">
                    <a16:rowId xmlns:a16="http://schemas.microsoft.com/office/drawing/2014/main" val="329889709"/>
                  </a:ext>
                </a:extLst>
              </a:tr>
            </a:tbl>
          </a:graphicData>
        </a:graphic>
      </p:graphicFrame>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2020-2021 4% Tuition Waivers &amp; Abatements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3" name="TextBox 22"/>
          <p:cNvSpPr txBox="1"/>
          <p:nvPr/>
        </p:nvSpPr>
        <p:spPr>
          <a:xfrm>
            <a:off x="81063" y="6037647"/>
            <a:ext cx="12110936" cy="430887"/>
          </a:xfrm>
          <a:prstGeom prst="rect">
            <a:avLst/>
          </a:prstGeom>
          <a:noFill/>
        </p:spPr>
        <p:txBody>
          <a:bodyPr wrap="square" rtlCol="0">
            <a:spAutoFit/>
          </a:bodyPr>
          <a:lstStyle/>
          <a:p>
            <a:r>
              <a:rPr lang="en-US" sz="1100" dirty="0">
                <a:latin typeface="Helvetica" panose="020B0604020202020204" pitchFamily="34" charset="0"/>
                <a:cs typeface="Helvetica" panose="020B0604020202020204" pitchFamily="34" charset="0"/>
              </a:rPr>
              <a:t>Pursuant to Section 59-101-620, Coastal Carolina University limits educational fee waivers to no more than four percent of our undergraduate students.  The calculation is done using 4% of undergraduate student fee revenue.  The increase in 4% waivers in 2018-2019 is primarily due to a $100 tuition rebate per semester that was awarded to each full-time, in-state student.</a:t>
            </a:r>
          </a:p>
        </p:txBody>
      </p:sp>
      <p:sp>
        <p:nvSpPr>
          <p:cNvPr id="10" name="Slide Number Placeholder 9"/>
          <p:cNvSpPr>
            <a:spLocks noGrp="1"/>
          </p:cNvSpPr>
          <p:nvPr>
            <p:ph type="sldNum" sz="quarter" idx="12"/>
          </p:nvPr>
        </p:nvSpPr>
        <p:spPr>
          <a:xfrm>
            <a:off x="9448799" y="6492679"/>
            <a:ext cx="2743200" cy="365125"/>
          </a:xfrm>
        </p:spPr>
        <p:txBody>
          <a:bodyPr/>
          <a:lstStyle/>
          <a:p>
            <a:fld id="{4B2509CC-67E6-4E41-A678-D5D37150C240}" type="slidenum">
              <a:rPr lang="en-US" smtClean="0"/>
              <a:t>32</a:t>
            </a:fld>
            <a:endParaRPr lang="en-US" dirty="0"/>
          </a:p>
        </p:txBody>
      </p:sp>
    </p:spTree>
    <p:extLst>
      <p:ext uri="{BB962C8B-B14F-4D97-AF65-F5344CB8AC3E}">
        <p14:creationId xmlns:p14="http://schemas.microsoft.com/office/powerpoint/2010/main" val="902417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Capital Projects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7962407"/>
              </p:ext>
            </p:extLst>
          </p:nvPr>
        </p:nvGraphicFramePr>
        <p:xfrm>
          <a:off x="0" y="1561812"/>
          <a:ext cx="12191999" cy="3177047"/>
        </p:xfrm>
        <a:graphic>
          <a:graphicData uri="http://schemas.openxmlformats.org/drawingml/2006/table">
            <a:tbl>
              <a:tblPr firstRow="1" bandRow="1">
                <a:tableStyleId>{5C22544A-7EE6-4342-B048-85BDC9FD1C3A}</a:tableStyleId>
              </a:tblPr>
              <a:tblGrid>
                <a:gridCol w="990328">
                  <a:extLst>
                    <a:ext uri="{9D8B030D-6E8A-4147-A177-3AD203B41FA5}">
                      <a16:colId xmlns:a16="http://schemas.microsoft.com/office/drawing/2014/main" val="1099759353"/>
                    </a:ext>
                  </a:extLst>
                </a:gridCol>
                <a:gridCol w="3863894">
                  <a:extLst>
                    <a:ext uri="{9D8B030D-6E8A-4147-A177-3AD203B41FA5}">
                      <a16:colId xmlns:a16="http://schemas.microsoft.com/office/drawing/2014/main" val="2652881080"/>
                    </a:ext>
                  </a:extLst>
                </a:gridCol>
                <a:gridCol w="3021934">
                  <a:extLst>
                    <a:ext uri="{9D8B030D-6E8A-4147-A177-3AD203B41FA5}">
                      <a16:colId xmlns:a16="http://schemas.microsoft.com/office/drawing/2014/main" val="517470305"/>
                    </a:ext>
                  </a:extLst>
                </a:gridCol>
                <a:gridCol w="1504911">
                  <a:extLst>
                    <a:ext uri="{9D8B030D-6E8A-4147-A177-3AD203B41FA5}">
                      <a16:colId xmlns:a16="http://schemas.microsoft.com/office/drawing/2014/main" val="4149664743"/>
                    </a:ext>
                  </a:extLst>
                </a:gridCol>
                <a:gridCol w="1579313">
                  <a:extLst>
                    <a:ext uri="{9D8B030D-6E8A-4147-A177-3AD203B41FA5}">
                      <a16:colId xmlns:a16="http://schemas.microsoft.com/office/drawing/2014/main" val="3765987363"/>
                    </a:ext>
                  </a:extLst>
                </a:gridCol>
                <a:gridCol w="1231619">
                  <a:extLst>
                    <a:ext uri="{9D8B030D-6E8A-4147-A177-3AD203B41FA5}">
                      <a16:colId xmlns:a16="http://schemas.microsoft.com/office/drawing/2014/main" val="952092913"/>
                    </a:ext>
                  </a:extLst>
                </a:gridCol>
              </a:tblGrid>
              <a:tr h="548640">
                <a:tc>
                  <a:txBody>
                    <a:bodyPr/>
                    <a:lstStyle/>
                    <a:p>
                      <a:pPr algn="ctr"/>
                      <a:r>
                        <a:rPr lang="en-US" sz="1500" dirty="0">
                          <a:latin typeface="Helvetica" panose="020B0604020202020204" pitchFamily="34" charset="0"/>
                          <a:cs typeface="Helvetica" panose="020B0604020202020204" pitchFamily="34" charset="0"/>
                        </a:rPr>
                        <a:t>Project</a:t>
                      </a:r>
                      <a:r>
                        <a:rPr lang="en-US" sz="1500" baseline="0" dirty="0">
                          <a:latin typeface="Helvetica" panose="020B0604020202020204" pitchFamily="34" charset="0"/>
                          <a:cs typeface="Helvetica" panose="020B0604020202020204" pitchFamily="34" charset="0"/>
                        </a:rPr>
                        <a:t> Number</a:t>
                      </a:r>
                      <a:endParaRPr lang="en-US" sz="15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500" dirty="0">
                          <a:latin typeface="Helvetica" panose="020B0604020202020204" pitchFamily="34" charset="0"/>
                          <a:cs typeface="Helvetica" panose="020B0604020202020204" pitchFamily="34" charset="0"/>
                        </a:rPr>
                        <a:t>Project Name</a:t>
                      </a:r>
                    </a:p>
                  </a:txBody>
                  <a:tcPr anchor="ctr">
                    <a:solidFill>
                      <a:srgbClr val="006F73"/>
                    </a:solidFill>
                  </a:tcPr>
                </a:tc>
                <a:tc>
                  <a:txBody>
                    <a:bodyPr/>
                    <a:lstStyle/>
                    <a:p>
                      <a:pPr algn="ctr"/>
                      <a:r>
                        <a:rPr lang="en-US" sz="1500" dirty="0">
                          <a:latin typeface="Helvetica" panose="020B0604020202020204" pitchFamily="34" charset="0"/>
                          <a:cs typeface="Helvetica" panose="020B0604020202020204" pitchFamily="34" charset="0"/>
                        </a:rPr>
                        <a:t>Source of Funding</a:t>
                      </a:r>
                    </a:p>
                  </a:txBody>
                  <a:tcPr anchor="ctr">
                    <a:solidFill>
                      <a:srgbClr val="006F73"/>
                    </a:solidFill>
                  </a:tcPr>
                </a:tc>
                <a:tc>
                  <a:txBody>
                    <a:bodyPr/>
                    <a:lstStyle/>
                    <a:p>
                      <a:pPr algn="ctr"/>
                      <a:r>
                        <a:rPr lang="en-US" sz="1500" dirty="0">
                          <a:latin typeface="Helvetica" panose="020B0604020202020204" pitchFamily="34" charset="0"/>
                          <a:cs typeface="Helvetica" panose="020B0604020202020204" pitchFamily="34" charset="0"/>
                        </a:rPr>
                        <a:t>Approved Budget</a:t>
                      </a:r>
                    </a:p>
                  </a:txBody>
                  <a:tcPr anchor="ctr">
                    <a:solidFill>
                      <a:srgbClr val="006F73"/>
                    </a:solidFill>
                  </a:tcPr>
                </a:tc>
                <a:tc>
                  <a:txBody>
                    <a:bodyPr/>
                    <a:lstStyle/>
                    <a:p>
                      <a:pPr algn="ctr"/>
                      <a:r>
                        <a:rPr lang="en-US" sz="1500" dirty="0">
                          <a:latin typeface="Helvetica" panose="020B0604020202020204" pitchFamily="34" charset="0"/>
                          <a:cs typeface="Helvetica" panose="020B0604020202020204" pitchFamily="34" charset="0"/>
                        </a:rPr>
                        <a:t>Balance</a:t>
                      </a:r>
                    </a:p>
                  </a:txBody>
                  <a:tcPr anchor="ctr">
                    <a:solidFill>
                      <a:srgbClr val="006F73"/>
                    </a:solidFill>
                  </a:tcPr>
                </a:tc>
                <a:tc>
                  <a:txBody>
                    <a:bodyPr/>
                    <a:lstStyle/>
                    <a:p>
                      <a:pPr algn="ctr"/>
                      <a:r>
                        <a:rPr lang="en-US" sz="1500" dirty="0">
                          <a:latin typeface="Helvetica" panose="020B0604020202020204" pitchFamily="34" charset="0"/>
                          <a:cs typeface="Helvetica" panose="020B0604020202020204" pitchFamily="34" charset="0"/>
                        </a:rPr>
                        <a:t>Status</a:t>
                      </a:r>
                    </a:p>
                  </a:txBody>
                  <a:tcPr anchor="ctr">
                    <a:solidFill>
                      <a:srgbClr val="006F73"/>
                    </a:solidFill>
                  </a:tcPr>
                </a:tc>
                <a:extLst>
                  <a:ext uri="{0D108BD9-81ED-4DB2-BD59-A6C34878D82A}">
                    <a16:rowId xmlns:a16="http://schemas.microsoft.com/office/drawing/2014/main" val="1722868736"/>
                  </a:ext>
                </a:extLst>
              </a:tr>
              <a:tr h="418216">
                <a:tc>
                  <a:txBody>
                    <a:bodyPr/>
                    <a:lstStyle/>
                    <a:p>
                      <a:pPr algn="l"/>
                      <a:r>
                        <a:rPr lang="en-US" sz="1500" dirty="0">
                          <a:latin typeface="Helvetica" panose="020B0604020202020204" pitchFamily="34" charset="0"/>
                          <a:cs typeface="Helvetica" panose="020B0604020202020204" pitchFamily="34" charset="0"/>
                        </a:rPr>
                        <a:t>9598</a:t>
                      </a:r>
                    </a:p>
                  </a:txBody>
                  <a:tcPr anchor="ctr">
                    <a:solidFill>
                      <a:schemeClr val="bg1">
                        <a:lumMod val="95000"/>
                      </a:schemeClr>
                    </a:solidFill>
                  </a:tcPr>
                </a:tc>
                <a:tc>
                  <a:txBody>
                    <a:bodyPr/>
                    <a:lstStyle/>
                    <a:p>
                      <a:pPr algn="l"/>
                      <a:r>
                        <a:rPr lang="en-US" sz="1500" dirty="0">
                          <a:latin typeface="Helvetica" panose="020B0604020202020204" pitchFamily="34" charset="0"/>
                          <a:cs typeface="Helvetica" panose="020B0604020202020204" pitchFamily="34" charset="0"/>
                        </a:rPr>
                        <a:t>Information Technology Wiring Upgrades</a:t>
                      </a:r>
                    </a:p>
                  </a:txBody>
                  <a:tcPr anchor="ctr">
                    <a:solidFill>
                      <a:schemeClr val="bg1">
                        <a:lumMod val="95000"/>
                      </a:schemeClr>
                    </a:solidFill>
                  </a:tcPr>
                </a:tc>
                <a:tc>
                  <a:txBody>
                    <a:bodyPr/>
                    <a:lstStyle/>
                    <a:p>
                      <a:pPr algn="l"/>
                      <a:r>
                        <a:rPr lang="en-US" sz="1500" dirty="0">
                          <a:latin typeface="Helvetica" panose="020B0604020202020204" pitchFamily="34" charset="0"/>
                          <a:cs typeface="Helvetica" panose="020B0604020202020204" pitchFamily="34" charset="0"/>
                        </a:rPr>
                        <a:t>Gift In</a:t>
                      </a:r>
                      <a:r>
                        <a:rPr lang="en-US" sz="1500" baseline="0" dirty="0">
                          <a:latin typeface="Helvetica" panose="020B0604020202020204" pitchFamily="34" charset="0"/>
                          <a:cs typeface="Helvetica" panose="020B0604020202020204" pitchFamily="34" charset="0"/>
                        </a:rPr>
                        <a:t> Kind</a:t>
                      </a:r>
                      <a:endParaRPr lang="en-US" sz="150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$619,000</a:t>
                      </a: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$158,400</a:t>
                      </a: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Active</a:t>
                      </a:r>
                    </a:p>
                  </a:txBody>
                  <a:tcPr anchor="ctr">
                    <a:solidFill>
                      <a:schemeClr val="bg1">
                        <a:lumMod val="95000"/>
                      </a:schemeClr>
                    </a:solidFill>
                  </a:tcPr>
                </a:tc>
                <a:extLst>
                  <a:ext uri="{0D108BD9-81ED-4DB2-BD59-A6C34878D82A}">
                    <a16:rowId xmlns:a16="http://schemas.microsoft.com/office/drawing/2014/main" val="2356287927"/>
                  </a:ext>
                </a:extLst>
              </a:tr>
              <a:tr h="439615">
                <a:tc>
                  <a:txBody>
                    <a:bodyPr/>
                    <a:lstStyle/>
                    <a:p>
                      <a:pPr algn="l"/>
                      <a:r>
                        <a:rPr lang="en-US" sz="1500" dirty="0">
                          <a:latin typeface="Helvetica" panose="020B0604020202020204" pitchFamily="34" charset="0"/>
                          <a:cs typeface="Helvetica" panose="020B0604020202020204" pitchFamily="34" charset="0"/>
                        </a:rPr>
                        <a:t>9609</a:t>
                      </a:r>
                    </a:p>
                  </a:txBody>
                  <a:tcPr anchor="ctr">
                    <a:solidFill>
                      <a:schemeClr val="bg1">
                        <a:lumMod val="85000"/>
                      </a:schemeClr>
                    </a:solidFill>
                  </a:tcPr>
                </a:tc>
                <a:tc>
                  <a:txBody>
                    <a:bodyPr/>
                    <a:lstStyle/>
                    <a:p>
                      <a:pPr algn="l"/>
                      <a:r>
                        <a:rPr lang="en-US" sz="1500" dirty="0">
                          <a:latin typeface="Helvetica" panose="020B0604020202020204" pitchFamily="34" charset="0"/>
                          <a:cs typeface="Helvetica" panose="020B0604020202020204" pitchFamily="34" charset="0"/>
                        </a:rPr>
                        <a:t>Soccer Complex</a:t>
                      </a:r>
                      <a:r>
                        <a:rPr lang="en-US" sz="1500" baseline="0" dirty="0">
                          <a:latin typeface="Helvetica" panose="020B0604020202020204" pitchFamily="34" charset="0"/>
                          <a:cs typeface="Helvetica" panose="020B0604020202020204" pitchFamily="34" charset="0"/>
                        </a:rPr>
                        <a:t> Construction</a:t>
                      </a:r>
                      <a:endParaRPr lang="en-US" sz="1500" dirty="0">
                        <a:latin typeface="Helvetica" panose="020B0604020202020204" pitchFamily="34" charset="0"/>
                        <a:cs typeface="Helvetica" panose="020B0604020202020204" pitchFamily="34" charset="0"/>
                      </a:endParaRPr>
                    </a:p>
                  </a:txBody>
                  <a:tcPr anchor="ctr">
                    <a:solidFill>
                      <a:schemeClr val="bg1">
                        <a:lumMod val="85000"/>
                      </a:schemeClr>
                    </a:solidFill>
                  </a:tcPr>
                </a:tc>
                <a:tc>
                  <a:txBody>
                    <a:bodyPr/>
                    <a:lstStyle/>
                    <a:p>
                      <a:pPr algn="l"/>
                      <a:r>
                        <a:rPr lang="en-US" sz="1500" dirty="0">
                          <a:latin typeface="Helvetica" panose="020B0604020202020204" pitchFamily="34" charset="0"/>
                          <a:cs typeface="Helvetica" panose="020B0604020202020204" pitchFamily="34" charset="0"/>
                        </a:rPr>
                        <a:t>Gifts</a:t>
                      </a:r>
                    </a:p>
                  </a:txBody>
                  <a:tcPr anchor="ctr">
                    <a:solidFill>
                      <a:schemeClr val="bg1">
                        <a:lumMod val="85000"/>
                      </a:schemeClr>
                    </a:solidFill>
                  </a:tcPr>
                </a:tc>
                <a:tc>
                  <a:txBody>
                    <a:bodyPr/>
                    <a:lstStyle/>
                    <a:p>
                      <a:pPr algn="r"/>
                      <a:r>
                        <a:rPr lang="en-US" sz="1500" dirty="0">
                          <a:latin typeface="Helvetica" panose="020B0604020202020204" pitchFamily="34" charset="0"/>
                          <a:cs typeface="Helvetica" panose="020B0604020202020204" pitchFamily="34" charset="0"/>
                        </a:rPr>
                        <a:t>$5,000,000</a:t>
                      </a:r>
                    </a:p>
                  </a:txBody>
                  <a:tcPr anchor="ctr">
                    <a:solidFill>
                      <a:schemeClr val="bg1">
                        <a:lumMod val="85000"/>
                      </a:schemeClr>
                    </a:solidFill>
                  </a:tcPr>
                </a:tc>
                <a:tc>
                  <a:txBody>
                    <a:bodyPr/>
                    <a:lstStyle/>
                    <a:p>
                      <a:pPr algn="r"/>
                      <a:r>
                        <a:rPr lang="en-US" sz="1500" dirty="0">
                          <a:latin typeface="Helvetica" panose="020B0604020202020204" pitchFamily="34" charset="0"/>
                          <a:cs typeface="Helvetica" panose="020B0604020202020204" pitchFamily="34" charset="0"/>
                        </a:rPr>
                        <a:t>$4,918,020</a:t>
                      </a:r>
                    </a:p>
                  </a:txBody>
                  <a:tcPr anchor="ctr">
                    <a:solidFill>
                      <a:schemeClr val="bg1">
                        <a:lumMod val="85000"/>
                      </a:schemeClr>
                    </a:solidFill>
                  </a:tcPr>
                </a:tc>
                <a:tc>
                  <a:txBody>
                    <a:bodyPr/>
                    <a:lstStyle/>
                    <a:p>
                      <a:pPr algn="r"/>
                      <a:r>
                        <a:rPr lang="en-US" sz="1500" dirty="0">
                          <a:latin typeface="Helvetica" panose="020B0604020202020204" pitchFamily="34" charset="0"/>
                          <a:cs typeface="Helvetica" panose="020B0604020202020204" pitchFamily="34" charset="0"/>
                        </a:rPr>
                        <a:t>Active</a:t>
                      </a:r>
                    </a:p>
                  </a:txBody>
                  <a:tcPr anchor="ctr">
                    <a:solidFill>
                      <a:schemeClr val="bg1">
                        <a:lumMod val="85000"/>
                      </a:schemeClr>
                    </a:solidFill>
                  </a:tcPr>
                </a:tc>
                <a:extLst>
                  <a:ext uri="{0D108BD9-81ED-4DB2-BD59-A6C34878D82A}">
                    <a16:rowId xmlns:a16="http://schemas.microsoft.com/office/drawing/2014/main" val="2834312146"/>
                  </a:ext>
                </a:extLst>
              </a:tr>
              <a:tr h="509954">
                <a:tc>
                  <a:txBody>
                    <a:bodyPr/>
                    <a:lstStyle/>
                    <a:p>
                      <a:pPr marL="0" algn="l"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9615</a:t>
                      </a:r>
                    </a:p>
                  </a:txBody>
                  <a:tcPr anchor="ctr">
                    <a:solidFill>
                      <a:schemeClr val="bg1">
                        <a:lumMod val="95000"/>
                      </a:schemeClr>
                    </a:solidFill>
                  </a:tcPr>
                </a:tc>
                <a:tc>
                  <a:txBody>
                    <a:bodyPr/>
                    <a:lstStyle/>
                    <a:p>
                      <a:pPr marL="0" algn="l"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Library Learning Complex</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latin typeface="Helvetica" panose="020B0604020202020204" pitchFamily="34" charset="0"/>
                          <a:cs typeface="Helvetica" panose="020B0604020202020204" pitchFamily="34" charset="0"/>
                        </a:rPr>
                        <a:t>Capital Reserve</a:t>
                      </a:r>
                      <a:r>
                        <a:rPr lang="en-US" sz="1500" baseline="0" dirty="0">
                          <a:latin typeface="Helvetica" panose="020B0604020202020204" pitchFamily="34" charset="0"/>
                          <a:cs typeface="Helvetica" panose="020B0604020202020204" pitchFamily="34" charset="0"/>
                        </a:rPr>
                        <a:t> Fund, </a:t>
                      </a:r>
                      <a:r>
                        <a:rPr lang="en-US" sz="1500" kern="1200" dirty="0">
                          <a:solidFill>
                            <a:schemeClr val="dk1"/>
                          </a:solidFill>
                          <a:latin typeface="Helvetica" panose="020B0604020202020204" pitchFamily="34" charset="0"/>
                          <a:ea typeface="+mn-ea"/>
                          <a:cs typeface="Helvetica" panose="020B0604020202020204" pitchFamily="34" charset="0"/>
                        </a:rPr>
                        <a:t>Penny</a:t>
                      </a:r>
                      <a:r>
                        <a:rPr lang="en-US" sz="1500" kern="1200" baseline="0" dirty="0">
                          <a:solidFill>
                            <a:schemeClr val="dk1"/>
                          </a:solidFill>
                          <a:latin typeface="Helvetica" panose="020B0604020202020204" pitchFamily="34" charset="0"/>
                          <a:ea typeface="+mn-ea"/>
                          <a:cs typeface="Helvetica" panose="020B0604020202020204" pitchFamily="34" charset="0"/>
                        </a:rPr>
                        <a:t> Tax</a:t>
                      </a:r>
                      <a:endParaRPr lang="en-US" sz="1500" kern="1200" dirty="0">
                        <a:solidFill>
                          <a:schemeClr val="dk1"/>
                        </a:solidFill>
                        <a:latin typeface="Helvetica" panose="020B0604020202020204" pitchFamily="34" charset="0"/>
                        <a:ea typeface="+mn-ea"/>
                        <a:cs typeface="Helvetica" panose="020B0604020202020204" pitchFamily="34" charset="0"/>
                      </a:endParaRPr>
                    </a:p>
                  </a:txBody>
                  <a:tcPr anchor="ctr">
                    <a:solidFill>
                      <a:schemeClr val="bg1">
                        <a:lumMod val="95000"/>
                      </a:schemeClr>
                    </a:solidFill>
                  </a:tcPr>
                </a:tc>
                <a:tc>
                  <a:txBody>
                    <a:bodyPr/>
                    <a:lstStyle/>
                    <a:p>
                      <a:pPr marL="0" algn="r"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$29,800,000</a:t>
                      </a: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$28,088,002</a:t>
                      </a: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Active</a:t>
                      </a:r>
                    </a:p>
                  </a:txBody>
                  <a:tcPr anchor="ctr">
                    <a:solidFill>
                      <a:schemeClr val="bg1">
                        <a:lumMod val="95000"/>
                      </a:schemeClr>
                    </a:solidFill>
                  </a:tcPr>
                </a:tc>
                <a:extLst>
                  <a:ext uri="{0D108BD9-81ED-4DB2-BD59-A6C34878D82A}">
                    <a16:rowId xmlns:a16="http://schemas.microsoft.com/office/drawing/2014/main" val="1720139569"/>
                  </a:ext>
                </a:extLst>
              </a:tr>
              <a:tr h="444891">
                <a:tc>
                  <a:txBody>
                    <a:bodyPr/>
                    <a:lstStyle/>
                    <a:p>
                      <a:pPr marL="0" algn="l"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9616</a:t>
                      </a:r>
                    </a:p>
                  </a:txBody>
                  <a:tcPr anchor="ctr">
                    <a:solidFill>
                      <a:schemeClr val="bg1">
                        <a:lumMod val="85000"/>
                      </a:schemeClr>
                    </a:solidFill>
                  </a:tcPr>
                </a:tc>
                <a:tc>
                  <a:txBody>
                    <a:bodyPr/>
                    <a:lstStyle/>
                    <a:p>
                      <a:pPr marL="0" algn="l"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Library Renovation-Phase</a:t>
                      </a:r>
                      <a:r>
                        <a:rPr lang="en-US" sz="1500" kern="1200" baseline="0" dirty="0">
                          <a:solidFill>
                            <a:schemeClr val="dk1"/>
                          </a:solidFill>
                          <a:latin typeface="Helvetica" panose="020B0604020202020204" pitchFamily="34" charset="0"/>
                          <a:ea typeface="+mn-ea"/>
                          <a:cs typeface="Helvetica" panose="020B0604020202020204" pitchFamily="34" charset="0"/>
                        </a:rPr>
                        <a:t> I</a:t>
                      </a:r>
                      <a:endParaRPr lang="en-US" sz="1500" kern="1200" dirty="0">
                        <a:solidFill>
                          <a:schemeClr val="dk1"/>
                        </a:solidFill>
                        <a:latin typeface="Helvetica" panose="020B0604020202020204" pitchFamily="34" charset="0"/>
                        <a:ea typeface="+mn-ea"/>
                        <a:cs typeface="Helvetica" panose="020B0604020202020204" pitchFamily="34" charset="0"/>
                      </a:endParaRP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Helvetica" panose="020B0604020202020204" pitchFamily="34" charset="0"/>
                          <a:ea typeface="+mn-ea"/>
                          <a:cs typeface="Helvetica" panose="020B0604020202020204" pitchFamily="34" charset="0"/>
                        </a:rPr>
                        <a:t>ICPF, Gifts, Penny Tax</a:t>
                      </a:r>
                    </a:p>
                  </a:txBody>
                  <a:tcPr anchor="ctr">
                    <a:solidFill>
                      <a:schemeClr val="bg1">
                        <a:lumMod val="85000"/>
                      </a:schemeClr>
                    </a:solidFill>
                  </a:tcPr>
                </a:tc>
                <a:tc>
                  <a:txBody>
                    <a:bodyPr/>
                    <a:lstStyle/>
                    <a:p>
                      <a:pPr marL="0" algn="r"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$150,000</a:t>
                      </a:r>
                    </a:p>
                  </a:txBody>
                  <a:tcPr anchor="ctr">
                    <a:solidFill>
                      <a:schemeClr val="bg1">
                        <a:lumMod val="85000"/>
                      </a:schemeClr>
                    </a:solidFill>
                  </a:tcPr>
                </a:tc>
                <a:tc>
                  <a:txBody>
                    <a:bodyPr/>
                    <a:lstStyle/>
                    <a:p>
                      <a:pPr algn="r"/>
                      <a:r>
                        <a:rPr lang="en-US" sz="1500" dirty="0">
                          <a:latin typeface="Helvetica" panose="020B0604020202020204" pitchFamily="34" charset="0"/>
                          <a:cs typeface="Helvetica" panose="020B0604020202020204" pitchFamily="34" charset="0"/>
                        </a:rPr>
                        <a:t>$0</a:t>
                      </a:r>
                    </a:p>
                  </a:txBody>
                  <a:tcPr anchor="ctr">
                    <a:solidFill>
                      <a:schemeClr val="bg1">
                        <a:lumMod val="85000"/>
                      </a:schemeClr>
                    </a:solidFill>
                  </a:tcPr>
                </a:tc>
                <a:tc>
                  <a:txBody>
                    <a:bodyPr/>
                    <a:lstStyle/>
                    <a:p>
                      <a:pPr algn="r"/>
                      <a:r>
                        <a:rPr lang="en-US" sz="1500" dirty="0">
                          <a:latin typeface="Helvetica" panose="020B0604020202020204" pitchFamily="34" charset="0"/>
                          <a:cs typeface="Helvetica" panose="020B0604020202020204" pitchFamily="34" charset="0"/>
                        </a:rPr>
                        <a:t>Active</a:t>
                      </a:r>
                    </a:p>
                  </a:txBody>
                  <a:tcPr anchor="ctr">
                    <a:solidFill>
                      <a:schemeClr val="bg1">
                        <a:lumMod val="85000"/>
                      </a:schemeClr>
                    </a:solidFill>
                  </a:tcPr>
                </a:tc>
                <a:extLst>
                  <a:ext uri="{0D108BD9-81ED-4DB2-BD59-A6C34878D82A}">
                    <a16:rowId xmlns:a16="http://schemas.microsoft.com/office/drawing/2014/main" val="3074843251"/>
                  </a:ext>
                </a:extLst>
              </a:tr>
              <a:tr h="444891">
                <a:tc>
                  <a:txBody>
                    <a:bodyPr/>
                    <a:lstStyle/>
                    <a:p>
                      <a:pPr marL="0" algn="l"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9618</a:t>
                      </a:r>
                    </a:p>
                  </a:txBody>
                  <a:tcPr anchor="ctr">
                    <a:solidFill>
                      <a:schemeClr val="bg1">
                        <a:lumMod val="95000"/>
                      </a:schemeClr>
                    </a:solidFill>
                  </a:tcPr>
                </a:tc>
                <a:tc>
                  <a:txBody>
                    <a:bodyPr/>
                    <a:lstStyle/>
                    <a:p>
                      <a:pPr marL="0" algn="l"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Eaglin Residence Hall Renovation</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Helvetica" panose="020B0604020202020204" pitchFamily="34" charset="0"/>
                          <a:ea typeface="+mn-ea"/>
                          <a:cs typeface="Helvetica" panose="020B0604020202020204" pitchFamily="34" charset="0"/>
                        </a:rPr>
                        <a:t>Auxiliary Renovation Reserve</a:t>
                      </a:r>
                    </a:p>
                  </a:txBody>
                  <a:tcPr anchor="ctr">
                    <a:solidFill>
                      <a:schemeClr val="bg1">
                        <a:lumMod val="95000"/>
                      </a:schemeClr>
                    </a:solidFill>
                  </a:tcPr>
                </a:tc>
                <a:tc>
                  <a:txBody>
                    <a:bodyPr/>
                    <a:lstStyle/>
                    <a:p>
                      <a:pPr marL="0" algn="r" defTabSz="914377" rtl="0" eaLnBrk="1" latinLnBrk="0" hangingPunct="1"/>
                      <a:r>
                        <a:rPr lang="en-US" sz="1500" kern="1200" dirty="0">
                          <a:solidFill>
                            <a:schemeClr val="dk1"/>
                          </a:solidFill>
                          <a:latin typeface="Helvetica" panose="020B0604020202020204" pitchFamily="34" charset="0"/>
                          <a:ea typeface="+mn-ea"/>
                          <a:cs typeface="Helvetica" panose="020B0604020202020204" pitchFamily="34" charset="0"/>
                        </a:rPr>
                        <a:t>$5,000,000</a:t>
                      </a: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$4,963,005</a:t>
                      </a:r>
                    </a:p>
                  </a:txBody>
                  <a:tcPr anchor="ctr">
                    <a:solidFill>
                      <a:schemeClr val="bg1">
                        <a:lumMod val="95000"/>
                      </a:schemeClr>
                    </a:solidFill>
                  </a:tcPr>
                </a:tc>
                <a:tc>
                  <a:txBody>
                    <a:bodyPr/>
                    <a:lstStyle/>
                    <a:p>
                      <a:pPr algn="r"/>
                      <a:r>
                        <a:rPr lang="en-US" sz="1500" dirty="0">
                          <a:latin typeface="Helvetica" panose="020B0604020202020204" pitchFamily="34" charset="0"/>
                          <a:cs typeface="Helvetica" panose="020B0604020202020204" pitchFamily="34" charset="0"/>
                        </a:rPr>
                        <a:t>Active</a:t>
                      </a:r>
                    </a:p>
                  </a:txBody>
                  <a:tcPr anchor="ctr">
                    <a:solidFill>
                      <a:schemeClr val="bg1">
                        <a:lumMod val="95000"/>
                      </a:schemeClr>
                    </a:solidFill>
                  </a:tcPr>
                </a:tc>
                <a:extLst>
                  <a:ext uri="{0D108BD9-81ED-4DB2-BD59-A6C34878D82A}">
                    <a16:rowId xmlns:a16="http://schemas.microsoft.com/office/drawing/2014/main" val="504537718"/>
                  </a:ext>
                </a:extLst>
              </a:tr>
              <a:tr h="370840">
                <a:tc gridSpan="3">
                  <a:txBody>
                    <a:bodyPr/>
                    <a:lstStyle/>
                    <a:p>
                      <a:pPr marL="0" algn="r" defTabSz="914377" rtl="0" eaLnBrk="1" latinLnBrk="0" hangingPunct="1"/>
                      <a:r>
                        <a:rPr lang="en-US" sz="1500" b="1" kern="1200" dirty="0">
                          <a:solidFill>
                            <a:schemeClr val="dk1"/>
                          </a:solidFill>
                          <a:latin typeface="Helvetica" panose="020B0604020202020204" pitchFamily="34" charset="0"/>
                          <a:ea typeface="+mn-ea"/>
                          <a:cs typeface="Helvetica" panose="020B0604020202020204" pitchFamily="34" charset="0"/>
                        </a:rPr>
                        <a:t>Open Projects</a:t>
                      </a:r>
                      <a:r>
                        <a:rPr lang="en-US" sz="1500" b="1" kern="1200" baseline="0" dirty="0">
                          <a:solidFill>
                            <a:schemeClr val="dk1"/>
                          </a:solidFill>
                          <a:latin typeface="Helvetica" panose="020B0604020202020204" pitchFamily="34" charset="0"/>
                          <a:ea typeface="+mn-ea"/>
                          <a:cs typeface="Helvetica" panose="020B0604020202020204" pitchFamily="34" charset="0"/>
                        </a:rPr>
                        <a:t> per SPIRS Report</a:t>
                      </a:r>
                      <a:endParaRPr lang="en-US" sz="1500" b="1" kern="1200" dirty="0">
                        <a:solidFill>
                          <a:schemeClr val="dk1"/>
                        </a:solidFill>
                        <a:latin typeface="Helvetica" panose="020B0604020202020204" pitchFamily="34" charset="0"/>
                        <a:ea typeface="+mn-ea"/>
                        <a:cs typeface="Helvetica" panose="020B0604020202020204" pitchFamily="34" charset="0"/>
                      </a:endParaRPr>
                    </a:p>
                  </a:txBody>
                  <a:tcPr anchor="ctr">
                    <a:solidFill>
                      <a:schemeClr val="bg1">
                        <a:lumMod val="85000"/>
                      </a:schemeClr>
                    </a:solidFill>
                  </a:tcPr>
                </a:tc>
                <a:tc hMerge="1">
                  <a:txBody>
                    <a:bodyPr/>
                    <a:lstStyle/>
                    <a:p>
                      <a:pPr marL="0" algn="r" defTabSz="914377" rtl="0" eaLnBrk="1" latinLnBrk="0" hangingPunct="1"/>
                      <a:endParaRPr lang="en-US" sz="1400" kern="1200" dirty="0">
                        <a:solidFill>
                          <a:schemeClr val="dk1"/>
                        </a:solidFill>
                        <a:latin typeface="Helvetica" panose="020B0604020202020204" pitchFamily="34" charset="0"/>
                        <a:ea typeface="+mn-ea"/>
                        <a:cs typeface="Helvetica" panose="020B0604020202020204" pitchFamily="34" charset="0"/>
                      </a:endParaRPr>
                    </a:p>
                  </a:txBody>
                  <a:tcPr anchor="ctr">
                    <a:solidFill>
                      <a:schemeClr val="bg1">
                        <a:lumMod val="95000"/>
                      </a:schemeClr>
                    </a:solidFill>
                  </a:tcPr>
                </a:tc>
                <a:tc hMerge="1">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Helvetica" panose="020B0604020202020204" pitchFamily="34" charset="0"/>
                        <a:ea typeface="+mn-ea"/>
                        <a:cs typeface="Helvetica" panose="020B0604020202020204" pitchFamily="34" charset="0"/>
                      </a:endParaRPr>
                    </a:p>
                  </a:txBody>
                  <a:tcPr anchor="ctr">
                    <a:solidFill>
                      <a:schemeClr val="bg1">
                        <a:lumMod val="95000"/>
                      </a:schemeClr>
                    </a:solidFill>
                  </a:tcPr>
                </a:tc>
                <a:tc>
                  <a:txBody>
                    <a:bodyPr/>
                    <a:lstStyle/>
                    <a:p>
                      <a:pPr marL="0" algn="r" defTabSz="914377" rtl="0" eaLnBrk="1" latinLnBrk="0" hangingPunct="1"/>
                      <a:r>
                        <a:rPr lang="en-US" sz="1500" b="1" kern="1200" dirty="0">
                          <a:solidFill>
                            <a:schemeClr val="dk1"/>
                          </a:solidFill>
                          <a:latin typeface="Helvetica" panose="020B0604020202020204" pitchFamily="34" charset="0"/>
                          <a:ea typeface="+mn-ea"/>
                          <a:cs typeface="Helvetica" panose="020B0604020202020204" pitchFamily="34" charset="0"/>
                        </a:rPr>
                        <a:t>$6,181,500</a:t>
                      </a:r>
                    </a:p>
                  </a:txBody>
                  <a:tcPr anchor="ctr">
                    <a:solidFill>
                      <a:schemeClr val="bg1">
                        <a:lumMod val="85000"/>
                      </a:schemeClr>
                    </a:solidFill>
                  </a:tcPr>
                </a:tc>
                <a:tc>
                  <a:txBody>
                    <a:bodyPr/>
                    <a:lstStyle/>
                    <a:p>
                      <a:pPr algn="r"/>
                      <a:r>
                        <a:rPr lang="en-US" sz="1500" b="1" dirty="0">
                          <a:latin typeface="Helvetica" panose="020B0604020202020204" pitchFamily="34" charset="0"/>
                          <a:cs typeface="Helvetica" panose="020B0604020202020204" pitchFamily="34" charset="0"/>
                        </a:rPr>
                        <a:t>$38,127,427</a:t>
                      </a:r>
                    </a:p>
                  </a:txBody>
                  <a:tcPr anchor="ctr">
                    <a:solidFill>
                      <a:schemeClr val="bg1">
                        <a:lumMod val="85000"/>
                      </a:schemeClr>
                    </a:solidFill>
                  </a:tcPr>
                </a:tc>
                <a:tc>
                  <a:txBody>
                    <a:bodyPr/>
                    <a:lstStyle/>
                    <a:p>
                      <a:pPr algn="r"/>
                      <a:endParaRPr lang="en-US" sz="1500" b="1" dirty="0">
                        <a:latin typeface="Helvetica" panose="020B0604020202020204" pitchFamily="34" charset="0"/>
                        <a:cs typeface="Helvetica" panose="020B0604020202020204" pitchFamily="34" charset="0"/>
                      </a:endParaRPr>
                    </a:p>
                  </a:txBody>
                  <a:tcPr anchor="ctr">
                    <a:solidFill>
                      <a:schemeClr val="bg1">
                        <a:lumMod val="85000"/>
                      </a:schemeClr>
                    </a:solidFill>
                  </a:tcPr>
                </a:tc>
                <a:extLst>
                  <a:ext uri="{0D108BD9-81ED-4DB2-BD59-A6C34878D82A}">
                    <a16:rowId xmlns:a16="http://schemas.microsoft.com/office/drawing/2014/main" val="2273394414"/>
                  </a:ext>
                </a:extLst>
              </a:tr>
            </a:tbl>
          </a:graphicData>
        </a:graphic>
      </p:graphicFrame>
      <p:sp>
        <p:nvSpPr>
          <p:cNvPr id="2" name="Slide Number Placeholder 1"/>
          <p:cNvSpPr>
            <a:spLocks noGrp="1"/>
          </p:cNvSpPr>
          <p:nvPr>
            <p:ph type="sldNum" sz="quarter" idx="12"/>
          </p:nvPr>
        </p:nvSpPr>
        <p:spPr>
          <a:xfrm>
            <a:off x="9448799" y="6492875"/>
            <a:ext cx="2743200" cy="365125"/>
          </a:xfrm>
        </p:spPr>
        <p:txBody>
          <a:bodyPr/>
          <a:lstStyle/>
          <a:p>
            <a:fld id="{4B2509CC-67E6-4E41-A678-D5D37150C240}" type="slidenum">
              <a:rPr lang="en-US" smtClean="0"/>
              <a:t>33</a:t>
            </a:fld>
            <a:endParaRPr lang="en-US" dirty="0"/>
          </a:p>
        </p:txBody>
      </p:sp>
    </p:spTree>
    <p:extLst>
      <p:ext uri="{BB962C8B-B14F-4D97-AF65-F5344CB8AC3E}">
        <p14:creationId xmlns:p14="http://schemas.microsoft.com/office/powerpoint/2010/main" val="757011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Current Maintenance Projects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7056434"/>
              </p:ext>
            </p:extLst>
          </p:nvPr>
        </p:nvGraphicFramePr>
        <p:xfrm>
          <a:off x="725680" y="1212096"/>
          <a:ext cx="10797703" cy="4793647"/>
        </p:xfrm>
        <a:graphic>
          <a:graphicData uri="http://schemas.openxmlformats.org/drawingml/2006/table">
            <a:tbl>
              <a:tblPr firstRow="1" bandRow="1">
                <a:tableStyleId>{5C22544A-7EE6-4342-B048-85BDC9FD1C3A}</a:tableStyleId>
              </a:tblPr>
              <a:tblGrid>
                <a:gridCol w="1139269">
                  <a:extLst>
                    <a:ext uri="{9D8B030D-6E8A-4147-A177-3AD203B41FA5}">
                      <a16:colId xmlns:a16="http://schemas.microsoft.com/office/drawing/2014/main" val="1099759353"/>
                    </a:ext>
                  </a:extLst>
                </a:gridCol>
                <a:gridCol w="3187083">
                  <a:extLst>
                    <a:ext uri="{9D8B030D-6E8A-4147-A177-3AD203B41FA5}">
                      <a16:colId xmlns:a16="http://schemas.microsoft.com/office/drawing/2014/main" val="2652881080"/>
                    </a:ext>
                  </a:extLst>
                </a:gridCol>
                <a:gridCol w="4576196">
                  <a:extLst>
                    <a:ext uri="{9D8B030D-6E8A-4147-A177-3AD203B41FA5}">
                      <a16:colId xmlns:a16="http://schemas.microsoft.com/office/drawing/2014/main" val="517470305"/>
                    </a:ext>
                  </a:extLst>
                </a:gridCol>
                <a:gridCol w="1895155">
                  <a:extLst>
                    <a:ext uri="{9D8B030D-6E8A-4147-A177-3AD203B41FA5}">
                      <a16:colId xmlns:a16="http://schemas.microsoft.com/office/drawing/2014/main" val="4149664743"/>
                    </a:ext>
                  </a:extLst>
                </a:gridCol>
              </a:tblGrid>
              <a:tr h="0">
                <a:tc>
                  <a:txBody>
                    <a:bodyPr/>
                    <a:lstStyle/>
                    <a:p>
                      <a:pPr algn="ctr"/>
                      <a:r>
                        <a:rPr lang="en-US" sz="1000" dirty="0">
                          <a:latin typeface="Helvetica" panose="020B0604020202020204" pitchFamily="34" charset="0"/>
                          <a:cs typeface="Helvetica" panose="020B0604020202020204" pitchFamily="34" charset="0"/>
                        </a:rPr>
                        <a:t>Project</a:t>
                      </a:r>
                      <a:r>
                        <a:rPr lang="en-US" sz="1000" baseline="0" dirty="0">
                          <a:latin typeface="Helvetica" panose="020B0604020202020204" pitchFamily="34" charset="0"/>
                          <a:cs typeface="Helvetica" panose="020B0604020202020204" pitchFamily="34" charset="0"/>
                        </a:rPr>
                        <a:t> Number</a:t>
                      </a:r>
                      <a:endParaRPr lang="en-US" sz="1000" dirty="0">
                        <a:latin typeface="Helvetica" panose="020B0604020202020204" pitchFamily="34" charset="0"/>
                        <a:cs typeface="Helvetica" panose="020B0604020202020204" pitchFamily="34" charset="0"/>
                      </a:endParaRPr>
                    </a:p>
                  </a:txBody>
                  <a:tcPr anchor="ctr">
                    <a:solidFill>
                      <a:srgbClr val="006F73"/>
                    </a:solidFill>
                  </a:tcPr>
                </a:tc>
                <a:tc>
                  <a:txBody>
                    <a:bodyPr/>
                    <a:lstStyle/>
                    <a:p>
                      <a:pPr algn="ctr"/>
                      <a:r>
                        <a:rPr lang="en-US" sz="1000" dirty="0">
                          <a:latin typeface="Helvetica" panose="020B0604020202020204" pitchFamily="34" charset="0"/>
                          <a:cs typeface="Helvetica" panose="020B0604020202020204" pitchFamily="34" charset="0"/>
                        </a:rPr>
                        <a:t>Project Name</a:t>
                      </a:r>
                    </a:p>
                  </a:txBody>
                  <a:tcPr anchor="ctr">
                    <a:solidFill>
                      <a:srgbClr val="006F73"/>
                    </a:solidFill>
                  </a:tcPr>
                </a:tc>
                <a:tc>
                  <a:txBody>
                    <a:bodyPr/>
                    <a:lstStyle/>
                    <a:p>
                      <a:pPr algn="ctr"/>
                      <a:r>
                        <a:rPr lang="en-US" sz="1000" dirty="0">
                          <a:latin typeface="Helvetica" panose="020B0604020202020204" pitchFamily="34" charset="0"/>
                          <a:cs typeface="Helvetica" panose="020B0604020202020204" pitchFamily="34" charset="0"/>
                        </a:rPr>
                        <a:t>Source of Funding</a:t>
                      </a:r>
                    </a:p>
                  </a:txBody>
                  <a:tcPr anchor="ctr">
                    <a:solidFill>
                      <a:srgbClr val="006F73"/>
                    </a:solidFill>
                  </a:tcPr>
                </a:tc>
                <a:tc>
                  <a:txBody>
                    <a:bodyPr/>
                    <a:lstStyle/>
                    <a:p>
                      <a:pPr algn="ctr"/>
                      <a:r>
                        <a:rPr lang="en-US" sz="1000" dirty="0">
                          <a:latin typeface="Helvetica" panose="020B0604020202020204" pitchFamily="34" charset="0"/>
                          <a:cs typeface="Helvetica" panose="020B0604020202020204" pitchFamily="34" charset="0"/>
                        </a:rPr>
                        <a:t>Budget</a:t>
                      </a:r>
                    </a:p>
                  </a:txBody>
                  <a:tcPr anchor="ctr">
                    <a:solidFill>
                      <a:srgbClr val="006F73"/>
                    </a:solidFill>
                  </a:tcPr>
                </a:tc>
                <a:extLst>
                  <a:ext uri="{0D108BD9-81ED-4DB2-BD59-A6C34878D82A}">
                    <a16:rowId xmlns:a16="http://schemas.microsoft.com/office/drawing/2014/main" val="1722868736"/>
                  </a:ext>
                </a:extLst>
              </a:tr>
              <a:tr h="0">
                <a:tc>
                  <a:txBody>
                    <a:bodyPr/>
                    <a:lstStyle/>
                    <a:p>
                      <a:pPr algn="l"/>
                      <a:r>
                        <a:rPr lang="en-US" sz="800" dirty="0">
                          <a:latin typeface="Helvetica" panose="020B0604020202020204" pitchFamily="34" charset="0"/>
                          <a:cs typeface="Helvetica" panose="020B0604020202020204" pitchFamily="34" charset="0"/>
                        </a:rPr>
                        <a:t>7601/02</a:t>
                      </a:r>
                    </a:p>
                  </a:txBody>
                  <a:tcPr anchor="ctr">
                    <a:solidFill>
                      <a:schemeClr val="bg1">
                        <a:lumMod val="95000"/>
                      </a:schemeClr>
                    </a:solidFill>
                  </a:tcPr>
                </a:tc>
                <a:tc>
                  <a:txBody>
                    <a:bodyPr/>
                    <a:lstStyle/>
                    <a:p>
                      <a:pPr algn="l"/>
                      <a:r>
                        <a:rPr lang="en-US" sz="800" baseline="0" dirty="0">
                          <a:latin typeface="Helvetica" panose="020B0604020202020204" pitchFamily="34" charset="0"/>
                          <a:cs typeface="Helvetica" panose="020B0604020202020204" pitchFamily="34" charset="0"/>
                        </a:rPr>
                        <a:t>Interior/Exterior Refurbishment</a:t>
                      </a:r>
                      <a:endParaRPr lang="en-US" sz="80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algn="l"/>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$828,728</a:t>
                      </a:r>
                    </a:p>
                  </a:txBody>
                  <a:tcPr anchor="ctr">
                    <a:solidFill>
                      <a:schemeClr val="bg1">
                        <a:lumMod val="95000"/>
                      </a:schemeClr>
                    </a:solidFill>
                  </a:tcPr>
                </a:tc>
                <a:extLst>
                  <a:ext uri="{0D108BD9-81ED-4DB2-BD59-A6C34878D82A}">
                    <a16:rowId xmlns:a16="http://schemas.microsoft.com/office/drawing/2014/main" val="2356287927"/>
                  </a:ext>
                </a:extLst>
              </a:tr>
              <a:tr h="0">
                <a:tc>
                  <a:txBody>
                    <a:bodyPr/>
                    <a:lstStyle/>
                    <a:p>
                      <a:pPr algn="l"/>
                      <a:r>
                        <a:rPr lang="en-US" sz="800" dirty="0">
                          <a:latin typeface="Helvetica" panose="020B0604020202020204" pitchFamily="34" charset="0"/>
                          <a:cs typeface="Helvetica" panose="020B0604020202020204" pitchFamily="34" charset="0"/>
                        </a:rPr>
                        <a:t>7603/04</a:t>
                      </a:r>
                    </a:p>
                  </a:txBody>
                  <a:tcPr anchor="ctr">
                    <a:solidFill>
                      <a:schemeClr val="bg1">
                        <a:lumMod val="85000"/>
                      </a:schemeClr>
                    </a:solidFill>
                  </a:tcPr>
                </a:tc>
                <a:tc>
                  <a:txBody>
                    <a:bodyPr/>
                    <a:lstStyle/>
                    <a:p>
                      <a:pPr algn="l"/>
                      <a:r>
                        <a:rPr lang="en-US" sz="800" dirty="0">
                          <a:latin typeface="Helvetica" panose="020B0604020202020204" pitchFamily="34" charset="0"/>
                          <a:cs typeface="Helvetica" panose="020B0604020202020204" pitchFamily="34" charset="0"/>
                        </a:rPr>
                        <a:t>Infrastructure Improvements &amp; Communications Projects</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$769,721</a:t>
                      </a:r>
                    </a:p>
                  </a:txBody>
                  <a:tcPr anchor="ctr">
                    <a:solidFill>
                      <a:schemeClr val="bg1">
                        <a:lumMod val="85000"/>
                      </a:schemeClr>
                    </a:solidFill>
                  </a:tcPr>
                </a:tc>
                <a:extLst>
                  <a:ext uri="{0D108BD9-81ED-4DB2-BD59-A6C34878D82A}">
                    <a16:rowId xmlns:a16="http://schemas.microsoft.com/office/drawing/2014/main" val="1510640867"/>
                  </a:ext>
                </a:extLst>
              </a:tr>
              <a:tr h="0">
                <a:tc>
                  <a:txBody>
                    <a:bodyPr/>
                    <a:lstStyle/>
                    <a:p>
                      <a:pPr algn="l"/>
                      <a:r>
                        <a:rPr lang="en-US" sz="800" dirty="0">
                          <a:latin typeface="Helvetica" panose="020B0604020202020204" pitchFamily="34" charset="0"/>
                          <a:cs typeface="Helvetica" panose="020B0604020202020204" pitchFamily="34" charset="0"/>
                        </a:rPr>
                        <a:t>7605/31</a:t>
                      </a:r>
                    </a:p>
                  </a:txBody>
                  <a:tcPr anchor="ctr">
                    <a:solidFill>
                      <a:schemeClr val="bg1">
                        <a:lumMod val="95000"/>
                      </a:schemeClr>
                    </a:solidFill>
                  </a:tcPr>
                </a:tc>
                <a:tc>
                  <a:txBody>
                    <a:bodyPr/>
                    <a:lstStyle/>
                    <a:p>
                      <a:pPr algn="l"/>
                      <a:r>
                        <a:rPr lang="en-US" sz="800" dirty="0">
                          <a:latin typeface="Helvetica" panose="020B0604020202020204" pitchFamily="34" charset="0"/>
                          <a:cs typeface="Helvetica" panose="020B0604020202020204" pitchFamily="34" charset="0"/>
                        </a:rPr>
                        <a:t>Residence</a:t>
                      </a:r>
                      <a:r>
                        <a:rPr lang="en-US" sz="800" baseline="0" dirty="0">
                          <a:latin typeface="Helvetica" panose="020B0604020202020204" pitchFamily="34" charset="0"/>
                          <a:cs typeface="Helvetica" panose="020B0604020202020204" pitchFamily="34" charset="0"/>
                        </a:rPr>
                        <a:t> Hall Maintenance &amp; Improvements</a:t>
                      </a:r>
                      <a:endParaRPr lang="en-US" sz="80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algn="l"/>
                      <a:r>
                        <a:rPr lang="en-US" sz="800" dirty="0">
                          <a:latin typeface="Helvetica" panose="020B0604020202020204" pitchFamily="34" charset="0"/>
                          <a:cs typeface="Helvetica" panose="020B0604020202020204" pitchFamily="34" charset="0"/>
                        </a:rPr>
                        <a:t>Auxiliary Renovation Reserve</a:t>
                      </a:r>
                    </a:p>
                  </a:txBody>
                  <a:tcPr anchor="ctr">
                    <a:solidFill>
                      <a:schemeClr val="bg1">
                        <a:lumMod val="95000"/>
                      </a:schemeClr>
                    </a:solidFill>
                  </a:tcPr>
                </a:tc>
                <a:tc>
                  <a:txBody>
                    <a:bodyPr/>
                    <a:lstStyle/>
                    <a:p>
                      <a:pPr algn="r"/>
                      <a:r>
                        <a:rPr lang="en-US" sz="800" dirty="0">
                          <a:latin typeface="Helvetica" panose="020B0604020202020204" pitchFamily="34" charset="0"/>
                          <a:cs typeface="Helvetica" panose="020B0604020202020204" pitchFamily="34" charset="0"/>
                        </a:rPr>
                        <a:t>$488,850</a:t>
                      </a:r>
                    </a:p>
                  </a:txBody>
                  <a:tcPr anchor="ctr">
                    <a:solidFill>
                      <a:schemeClr val="bg1">
                        <a:lumMod val="95000"/>
                      </a:schemeClr>
                    </a:solidFill>
                  </a:tcPr>
                </a:tc>
                <a:extLst>
                  <a:ext uri="{0D108BD9-81ED-4DB2-BD59-A6C34878D82A}">
                    <a16:rowId xmlns:a16="http://schemas.microsoft.com/office/drawing/2014/main" val="2263964945"/>
                  </a:ext>
                </a:extLst>
              </a:tr>
              <a:tr h="0">
                <a:tc>
                  <a:txBody>
                    <a:bodyPr/>
                    <a:lstStyle/>
                    <a:p>
                      <a:pPr marL="0" algn="l"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7606/07/08</a:t>
                      </a:r>
                    </a:p>
                  </a:txBody>
                  <a:tcPr anchor="ctr">
                    <a:solidFill>
                      <a:schemeClr val="bg1">
                        <a:lumMod val="85000"/>
                      </a:schemeClr>
                    </a:solidFill>
                  </a:tcPr>
                </a:tc>
                <a:tc>
                  <a:txBody>
                    <a:bodyPr/>
                    <a:lstStyle/>
                    <a:p>
                      <a:pPr algn="l"/>
                      <a:r>
                        <a:rPr lang="en-US" sz="800" dirty="0">
                          <a:latin typeface="Helvetica" panose="020B0604020202020204" pitchFamily="34" charset="0"/>
                          <a:cs typeface="Helvetica" panose="020B0604020202020204" pitchFamily="34" charset="0"/>
                        </a:rPr>
                        <a:t>Athletic, Academic &amp; Administrative</a:t>
                      </a:r>
                      <a:r>
                        <a:rPr lang="en-US" sz="800" baseline="0" dirty="0">
                          <a:latin typeface="Helvetica" panose="020B0604020202020204" pitchFamily="34" charset="0"/>
                          <a:cs typeface="Helvetica" panose="020B0604020202020204" pitchFamily="34" charset="0"/>
                        </a:rPr>
                        <a:t> Facilities Projects</a:t>
                      </a:r>
                      <a:endParaRPr lang="en-US" sz="800" dirty="0">
                        <a:latin typeface="Helvetica" panose="020B0604020202020204" pitchFamily="34" charset="0"/>
                        <a:cs typeface="Helvetica" panose="020B0604020202020204" pitchFamily="34" charset="0"/>
                      </a:endParaRP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85000"/>
                      </a:schemeClr>
                    </a:solidFill>
                  </a:tcPr>
                </a:tc>
                <a:tc>
                  <a:txBody>
                    <a:bodyPr/>
                    <a:lstStyle/>
                    <a:p>
                      <a:pPr algn="r"/>
                      <a:r>
                        <a:rPr lang="en-US" sz="800" dirty="0">
                          <a:latin typeface="Helvetica" panose="020B0604020202020204" pitchFamily="34" charset="0"/>
                          <a:cs typeface="Helvetica" panose="020B0604020202020204" pitchFamily="34" charset="0"/>
                        </a:rPr>
                        <a:t>$753,734</a:t>
                      </a:r>
                    </a:p>
                  </a:txBody>
                  <a:tcPr anchor="ctr">
                    <a:solidFill>
                      <a:schemeClr val="bg1">
                        <a:lumMod val="85000"/>
                      </a:schemeClr>
                    </a:solidFill>
                  </a:tcPr>
                </a:tc>
                <a:extLst>
                  <a:ext uri="{0D108BD9-81ED-4DB2-BD59-A6C34878D82A}">
                    <a16:rowId xmlns:a16="http://schemas.microsoft.com/office/drawing/2014/main" val="3551100735"/>
                  </a:ext>
                </a:extLst>
              </a:tr>
              <a:tr h="0">
                <a:tc>
                  <a:txBody>
                    <a:bodyPr/>
                    <a:lstStyle/>
                    <a:p>
                      <a:pPr marL="0" algn="l"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7611</a:t>
                      </a:r>
                    </a:p>
                  </a:txBody>
                  <a:tcPr anchor="ctr">
                    <a:solidFill>
                      <a:schemeClr val="bg1">
                        <a:lumMod val="95000"/>
                      </a:schemeClr>
                    </a:solidFill>
                  </a:tcPr>
                </a:tc>
                <a:tc>
                  <a:txBody>
                    <a:bodyPr/>
                    <a:lstStyle/>
                    <a:p>
                      <a:pPr marL="0" algn="l"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Sands Hall Music Practice Rooms</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$750,000</a:t>
                      </a:r>
                    </a:p>
                  </a:txBody>
                  <a:tcPr anchor="ctr">
                    <a:solidFill>
                      <a:schemeClr val="bg1">
                        <a:lumMod val="95000"/>
                      </a:schemeClr>
                    </a:solidFill>
                  </a:tcPr>
                </a:tc>
                <a:extLst>
                  <a:ext uri="{0D108BD9-81ED-4DB2-BD59-A6C34878D82A}">
                    <a16:rowId xmlns:a16="http://schemas.microsoft.com/office/drawing/2014/main" val="2101573416"/>
                  </a:ext>
                </a:extLst>
              </a:tr>
              <a:tr h="0">
                <a:tc>
                  <a:txBody>
                    <a:bodyPr/>
                    <a:lstStyle/>
                    <a:p>
                      <a:pPr marL="0" algn="l"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7640</a:t>
                      </a:r>
                    </a:p>
                  </a:txBody>
                  <a:tcPr anchor="ctr">
                    <a:solidFill>
                      <a:schemeClr val="bg1">
                        <a:lumMod val="85000"/>
                      </a:schemeClr>
                    </a:solidFill>
                  </a:tcPr>
                </a:tc>
                <a:tc>
                  <a:txBody>
                    <a:bodyPr/>
                    <a:lstStyle/>
                    <a:p>
                      <a:pPr marL="0" algn="l"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Central Cooling Expansion</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$975,000</a:t>
                      </a:r>
                    </a:p>
                  </a:txBody>
                  <a:tcPr anchor="ctr">
                    <a:solidFill>
                      <a:schemeClr val="bg1">
                        <a:lumMod val="85000"/>
                      </a:schemeClr>
                    </a:solidFill>
                  </a:tcPr>
                </a:tc>
                <a:extLst>
                  <a:ext uri="{0D108BD9-81ED-4DB2-BD59-A6C34878D82A}">
                    <a16:rowId xmlns:a16="http://schemas.microsoft.com/office/drawing/2014/main" val="2330974588"/>
                  </a:ext>
                </a:extLst>
              </a:tr>
              <a:tr h="178583">
                <a:tc>
                  <a:txBody>
                    <a:bodyPr/>
                    <a:lstStyle/>
                    <a:p>
                      <a:r>
                        <a:rPr lang="en-US" sz="800" dirty="0">
                          <a:latin typeface="Helvetica" panose="020B0604020202020204" pitchFamily="34" charset="0"/>
                          <a:cs typeface="Helvetica" panose="020B0604020202020204" pitchFamily="34" charset="0"/>
                        </a:rPr>
                        <a:t>7666</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Kearns Hall Renovations</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Gift</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$375,000</a:t>
                      </a:r>
                    </a:p>
                  </a:txBody>
                  <a:tcPr anchor="ctr">
                    <a:solidFill>
                      <a:schemeClr val="bg1">
                        <a:lumMod val="95000"/>
                      </a:schemeClr>
                    </a:solidFill>
                  </a:tcPr>
                </a:tc>
                <a:extLst>
                  <a:ext uri="{0D108BD9-81ED-4DB2-BD59-A6C34878D82A}">
                    <a16:rowId xmlns:a16="http://schemas.microsoft.com/office/drawing/2014/main" val="1474324761"/>
                  </a:ext>
                </a:extLst>
              </a:tr>
              <a:tr h="178583">
                <a:tc>
                  <a:txBody>
                    <a:bodyPr/>
                    <a:lstStyle/>
                    <a:p>
                      <a:r>
                        <a:rPr lang="en-US" sz="800" dirty="0">
                          <a:latin typeface="Helvetica" panose="020B0604020202020204" pitchFamily="34" charset="0"/>
                          <a:cs typeface="Helvetica" panose="020B0604020202020204" pitchFamily="34" charset="0"/>
                        </a:rPr>
                        <a:t>7667</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Intel Lab</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$150,000</a:t>
                      </a:r>
                    </a:p>
                  </a:txBody>
                  <a:tcPr anchor="ctr">
                    <a:solidFill>
                      <a:schemeClr val="bg1">
                        <a:lumMod val="85000"/>
                      </a:schemeClr>
                    </a:solidFill>
                  </a:tcPr>
                </a:tc>
                <a:extLst>
                  <a:ext uri="{0D108BD9-81ED-4DB2-BD59-A6C34878D82A}">
                    <a16:rowId xmlns:a16="http://schemas.microsoft.com/office/drawing/2014/main" val="2936362035"/>
                  </a:ext>
                </a:extLst>
              </a:tr>
              <a:tr h="178583">
                <a:tc>
                  <a:txBody>
                    <a:bodyPr/>
                    <a:lstStyle/>
                    <a:p>
                      <a:r>
                        <a:rPr lang="en-US" sz="800" dirty="0">
                          <a:latin typeface="Helvetica" panose="020B0604020202020204" pitchFamily="34" charset="0"/>
                          <a:cs typeface="Helvetica" panose="020B0604020202020204" pitchFamily="34" charset="0"/>
                        </a:rPr>
                        <a:t>7669</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Residence Hall Mass Notification System</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Auxiliary Renovation Reserve; Grant</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$201,947</a:t>
                      </a:r>
                    </a:p>
                  </a:txBody>
                  <a:tcPr anchor="ctr">
                    <a:solidFill>
                      <a:schemeClr val="bg1">
                        <a:lumMod val="95000"/>
                      </a:schemeClr>
                    </a:solidFill>
                  </a:tcPr>
                </a:tc>
                <a:extLst>
                  <a:ext uri="{0D108BD9-81ED-4DB2-BD59-A6C34878D82A}">
                    <a16:rowId xmlns:a16="http://schemas.microsoft.com/office/drawing/2014/main" val="3478734447"/>
                  </a:ext>
                </a:extLst>
              </a:tr>
              <a:tr h="178583">
                <a:tc>
                  <a:txBody>
                    <a:bodyPr/>
                    <a:lstStyle/>
                    <a:p>
                      <a:r>
                        <a:rPr lang="en-US" sz="800" dirty="0">
                          <a:latin typeface="Helvetica" panose="020B0604020202020204" pitchFamily="34" charset="0"/>
                          <a:cs typeface="Helvetica" panose="020B0604020202020204" pitchFamily="34" charset="0"/>
                        </a:rPr>
                        <a:t>7671</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Hall of Fame Renovation</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 Athletics</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$165,000</a:t>
                      </a:r>
                    </a:p>
                  </a:txBody>
                  <a:tcPr anchor="ctr">
                    <a:solidFill>
                      <a:schemeClr val="bg1">
                        <a:lumMod val="85000"/>
                      </a:schemeClr>
                    </a:solidFill>
                  </a:tcPr>
                </a:tc>
                <a:extLst>
                  <a:ext uri="{0D108BD9-81ED-4DB2-BD59-A6C34878D82A}">
                    <a16:rowId xmlns:a16="http://schemas.microsoft.com/office/drawing/2014/main" val="1017284997"/>
                  </a:ext>
                </a:extLst>
              </a:tr>
              <a:tr h="178583">
                <a:tc>
                  <a:txBody>
                    <a:bodyPr/>
                    <a:lstStyle/>
                    <a:p>
                      <a:r>
                        <a:rPr lang="en-US" sz="800" dirty="0">
                          <a:latin typeface="Helvetica" panose="020B0604020202020204" pitchFamily="34" charset="0"/>
                          <a:cs typeface="Helvetica" panose="020B0604020202020204" pitchFamily="34" charset="0"/>
                        </a:rPr>
                        <a:t>7672</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Maker Space</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$150,000</a:t>
                      </a:r>
                    </a:p>
                  </a:txBody>
                  <a:tcPr anchor="ctr">
                    <a:solidFill>
                      <a:schemeClr val="bg1">
                        <a:lumMod val="95000"/>
                      </a:schemeClr>
                    </a:solidFill>
                  </a:tcPr>
                </a:tc>
                <a:extLst>
                  <a:ext uri="{0D108BD9-81ED-4DB2-BD59-A6C34878D82A}">
                    <a16:rowId xmlns:a16="http://schemas.microsoft.com/office/drawing/2014/main" val="3654549566"/>
                  </a:ext>
                </a:extLst>
              </a:tr>
              <a:tr h="178583">
                <a:tc>
                  <a:txBody>
                    <a:bodyPr/>
                    <a:lstStyle/>
                    <a:p>
                      <a:r>
                        <a:rPr lang="en-US" sz="800" dirty="0">
                          <a:latin typeface="Helvetica" panose="020B0604020202020204" pitchFamily="34" charset="0"/>
                          <a:cs typeface="Helvetica" panose="020B0604020202020204" pitchFamily="34" charset="0"/>
                        </a:rPr>
                        <a:t>7681</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B&amp;C Building Roof Replacement</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Capital Reserves</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$685,000</a:t>
                      </a:r>
                    </a:p>
                  </a:txBody>
                  <a:tcPr anchor="ctr">
                    <a:solidFill>
                      <a:schemeClr val="bg1">
                        <a:lumMod val="95000"/>
                      </a:schemeClr>
                    </a:solidFill>
                  </a:tcPr>
                </a:tc>
                <a:extLst>
                  <a:ext uri="{0D108BD9-81ED-4DB2-BD59-A6C34878D82A}">
                    <a16:rowId xmlns:a16="http://schemas.microsoft.com/office/drawing/2014/main" val="3740258377"/>
                  </a:ext>
                </a:extLst>
              </a:tr>
              <a:tr h="178583">
                <a:tc>
                  <a:txBody>
                    <a:bodyPr/>
                    <a:lstStyle/>
                    <a:p>
                      <a:r>
                        <a:rPr lang="en-US" sz="800" dirty="0">
                          <a:latin typeface="Helvetica" panose="020B0604020202020204" pitchFamily="34" charset="0"/>
                          <a:cs typeface="Helvetica" panose="020B0604020202020204" pitchFamily="34" charset="0"/>
                        </a:rPr>
                        <a:t>7683</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Practice Field Renovation</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Capital Reserves/Student Activities Fee Revenue</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$1,068,975</a:t>
                      </a:r>
                    </a:p>
                  </a:txBody>
                  <a:tcPr anchor="ctr">
                    <a:solidFill>
                      <a:schemeClr val="bg1">
                        <a:lumMod val="85000"/>
                      </a:schemeClr>
                    </a:solidFill>
                  </a:tcPr>
                </a:tc>
                <a:extLst>
                  <a:ext uri="{0D108BD9-81ED-4DB2-BD59-A6C34878D82A}">
                    <a16:rowId xmlns:a16="http://schemas.microsoft.com/office/drawing/2014/main" val="3709428640"/>
                  </a:ext>
                </a:extLst>
              </a:tr>
              <a:tr h="178583">
                <a:tc>
                  <a:txBody>
                    <a:bodyPr/>
                    <a:lstStyle/>
                    <a:p>
                      <a:r>
                        <a:rPr lang="en-US" sz="800" dirty="0">
                          <a:latin typeface="Helvetica" panose="020B0604020202020204" pitchFamily="34" charset="0"/>
                          <a:cs typeface="Helvetica" panose="020B0604020202020204" pitchFamily="34" charset="0"/>
                        </a:rPr>
                        <a:t>7684/7690/7351</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Chick-Fil-A /Port City Java/Hicks Dining Hall Renovations</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Aramark</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$2,230,000</a:t>
                      </a:r>
                    </a:p>
                  </a:txBody>
                  <a:tcPr anchor="ctr">
                    <a:solidFill>
                      <a:schemeClr val="bg1">
                        <a:lumMod val="95000"/>
                      </a:schemeClr>
                    </a:solidFill>
                  </a:tcPr>
                </a:tc>
                <a:extLst>
                  <a:ext uri="{0D108BD9-81ED-4DB2-BD59-A6C34878D82A}">
                    <a16:rowId xmlns:a16="http://schemas.microsoft.com/office/drawing/2014/main" val="1980378936"/>
                  </a:ext>
                </a:extLst>
              </a:tr>
              <a:tr h="178583">
                <a:tc>
                  <a:txBody>
                    <a:bodyPr/>
                    <a:lstStyle/>
                    <a:p>
                      <a:r>
                        <a:rPr lang="en-US" sz="800" dirty="0">
                          <a:latin typeface="Helvetica" panose="020B0604020202020204" pitchFamily="34" charset="0"/>
                          <a:cs typeface="Helvetica" panose="020B0604020202020204" pitchFamily="34" charset="0"/>
                        </a:rPr>
                        <a:t>7685</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TD Park Underground Piping</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$450,000</a:t>
                      </a:r>
                    </a:p>
                  </a:txBody>
                  <a:tcPr anchor="ctr">
                    <a:solidFill>
                      <a:schemeClr val="bg1">
                        <a:lumMod val="85000"/>
                      </a:schemeClr>
                    </a:solidFill>
                  </a:tcPr>
                </a:tc>
                <a:extLst>
                  <a:ext uri="{0D108BD9-81ED-4DB2-BD59-A6C34878D82A}">
                    <a16:rowId xmlns:a16="http://schemas.microsoft.com/office/drawing/2014/main" val="208302482"/>
                  </a:ext>
                </a:extLst>
              </a:tr>
              <a:tr h="178583">
                <a:tc>
                  <a:txBody>
                    <a:bodyPr/>
                    <a:lstStyle/>
                    <a:p>
                      <a:r>
                        <a:rPr lang="en-US" sz="800" dirty="0">
                          <a:latin typeface="Helvetica" panose="020B0604020202020204" pitchFamily="34" charset="0"/>
                          <a:cs typeface="Helvetica" panose="020B0604020202020204" pitchFamily="34" charset="0"/>
                        </a:rPr>
                        <a:t>7686/7692</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Library Compact Shelving/Classroom Renovation</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$500,000</a:t>
                      </a:r>
                    </a:p>
                  </a:txBody>
                  <a:tcPr anchor="ctr">
                    <a:solidFill>
                      <a:schemeClr val="bg1">
                        <a:lumMod val="95000"/>
                      </a:schemeClr>
                    </a:solidFill>
                  </a:tcPr>
                </a:tc>
                <a:extLst>
                  <a:ext uri="{0D108BD9-81ED-4DB2-BD59-A6C34878D82A}">
                    <a16:rowId xmlns:a16="http://schemas.microsoft.com/office/drawing/2014/main" val="1085375001"/>
                  </a:ext>
                </a:extLst>
              </a:tr>
              <a:tr h="178583">
                <a:tc>
                  <a:txBody>
                    <a:bodyPr/>
                    <a:lstStyle/>
                    <a:p>
                      <a:r>
                        <a:rPr lang="en-US" sz="800" dirty="0">
                          <a:latin typeface="Helvetica" panose="020B0604020202020204" pitchFamily="34" charset="0"/>
                          <a:cs typeface="Helvetica" panose="020B0604020202020204" pitchFamily="34" charset="0"/>
                        </a:rPr>
                        <a:t>7687</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Johnson Auditorium Renovation</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E&amp;G Renovation Reserve</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$50,000</a:t>
                      </a:r>
                    </a:p>
                  </a:txBody>
                  <a:tcPr anchor="ctr">
                    <a:solidFill>
                      <a:schemeClr val="bg1">
                        <a:lumMod val="85000"/>
                      </a:schemeClr>
                    </a:solidFill>
                  </a:tcPr>
                </a:tc>
                <a:extLst>
                  <a:ext uri="{0D108BD9-81ED-4DB2-BD59-A6C34878D82A}">
                    <a16:rowId xmlns:a16="http://schemas.microsoft.com/office/drawing/2014/main" val="4148446571"/>
                  </a:ext>
                </a:extLst>
              </a:tr>
              <a:tr h="178583">
                <a:tc>
                  <a:txBody>
                    <a:bodyPr/>
                    <a:lstStyle/>
                    <a:p>
                      <a:r>
                        <a:rPr lang="en-US" sz="800" dirty="0">
                          <a:latin typeface="Helvetica" panose="020B0604020202020204" pitchFamily="34" charset="0"/>
                          <a:cs typeface="Helvetica" panose="020B0604020202020204" pitchFamily="34" charset="0"/>
                        </a:rPr>
                        <a:t>7688</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Prince Building Renovation</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Proviso 118.18 Appropriation</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$1,500,000</a:t>
                      </a:r>
                    </a:p>
                  </a:txBody>
                  <a:tcPr anchor="ctr">
                    <a:solidFill>
                      <a:schemeClr val="bg1">
                        <a:lumMod val="95000"/>
                      </a:schemeClr>
                    </a:solidFill>
                  </a:tcPr>
                </a:tc>
                <a:extLst>
                  <a:ext uri="{0D108BD9-81ED-4DB2-BD59-A6C34878D82A}">
                    <a16:rowId xmlns:a16="http://schemas.microsoft.com/office/drawing/2014/main" val="587393401"/>
                  </a:ext>
                </a:extLst>
              </a:tr>
              <a:tr h="178583">
                <a:tc>
                  <a:txBody>
                    <a:bodyPr/>
                    <a:lstStyle/>
                    <a:p>
                      <a:r>
                        <a:rPr lang="en-US" sz="800" dirty="0">
                          <a:latin typeface="Helvetica" panose="020B0604020202020204" pitchFamily="34" charset="0"/>
                          <a:cs typeface="Helvetica" panose="020B0604020202020204" pitchFamily="34" charset="0"/>
                        </a:rPr>
                        <a:t>7689</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Hackler Cart Paths and Curbing</a:t>
                      </a:r>
                    </a:p>
                  </a:txBody>
                  <a:tcPr anchor="ctr">
                    <a:solidFill>
                      <a:schemeClr val="bg1">
                        <a:lumMod val="8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Capital Reserves</a:t>
                      </a:r>
                    </a:p>
                  </a:txBody>
                  <a:tcPr anchor="ctr">
                    <a:solidFill>
                      <a:schemeClr val="bg1">
                        <a:lumMod val="8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$500,000</a:t>
                      </a:r>
                    </a:p>
                  </a:txBody>
                  <a:tcPr anchor="ctr">
                    <a:solidFill>
                      <a:schemeClr val="bg1">
                        <a:lumMod val="85000"/>
                      </a:schemeClr>
                    </a:solidFill>
                  </a:tcPr>
                </a:tc>
                <a:extLst>
                  <a:ext uri="{0D108BD9-81ED-4DB2-BD59-A6C34878D82A}">
                    <a16:rowId xmlns:a16="http://schemas.microsoft.com/office/drawing/2014/main" val="1432808399"/>
                  </a:ext>
                </a:extLst>
              </a:tr>
              <a:tr h="178583">
                <a:tc>
                  <a:txBody>
                    <a:bodyPr/>
                    <a:lstStyle/>
                    <a:p>
                      <a:r>
                        <a:rPr lang="en-US" sz="800" dirty="0">
                          <a:latin typeface="Helvetica" panose="020B0604020202020204" pitchFamily="34" charset="0"/>
                          <a:cs typeface="Helvetica" panose="020B0604020202020204" pitchFamily="34" charset="0"/>
                        </a:rPr>
                        <a:t>7691</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Helvetica" panose="020B0604020202020204" pitchFamily="34" charset="0"/>
                          <a:ea typeface="+mn-ea"/>
                          <a:cs typeface="Helvetica" panose="020B0604020202020204" pitchFamily="34" charset="0"/>
                        </a:rPr>
                        <a:t>Edward Building Roof Replacement</a:t>
                      </a:r>
                    </a:p>
                  </a:txBody>
                  <a:tcPr anchor="ct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latin typeface="Helvetica" panose="020B0604020202020204" pitchFamily="34" charset="0"/>
                          <a:cs typeface="Helvetica" panose="020B0604020202020204" pitchFamily="34" charset="0"/>
                        </a:rPr>
                        <a:t>Proviso 118.18 Appropriation</a:t>
                      </a:r>
                    </a:p>
                  </a:txBody>
                  <a:tcPr anchor="ctr">
                    <a:solidFill>
                      <a:schemeClr val="bg1">
                        <a:lumMod val="95000"/>
                      </a:schemeClr>
                    </a:solidFill>
                  </a:tcPr>
                </a:tc>
                <a:tc>
                  <a:txBody>
                    <a:bodyPr/>
                    <a:lstStyle/>
                    <a:p>
                      <a:pPr marL="0" algn="r" defTabSz="914377" rtl="0" eaLnBrk="1" latinLnBrk="0" hangingPunct="1"/>
                      <a:r>
                        <a:rPr lang="en-US" sz="800" kern="1200" dirty="0">
                          <a:solidFill>
                            <a:schemeClr val="dk1"/>
                          </a:solidFill>
                          <a:latin typeface="Helvetica" panose="020B0604020202020204" pitchFamily="34" charset="0"/>
                          <a:ea typeface="+mn-ea"/>
                          <a:cs typeface="Helvetica" panose="020B0604020202020204" pitchFamily="34" charset="0"/>
                        </a:rPr>
                        <a:t>$1,600,000</a:t>
                      </a:r>
                    </a:p>
                  </a:txBody>
                  <a:tcPr anchor="ctr">
                    <a:solidFill>
                      <a:schemeClr val="bg1">
                        <a:lumMod val="95000"/>
                      </a:schemeClr>
                    </a:solidFill>
                  </a:tcPr>
                </a:tc>
                <a:extLst>
                  <a:ext uri="{0D108BD9-81ED-4DB2-BD59-A6C34878D82A}">
                    <a16:rowId xmlns:a16="http://schemas.microsoft.com/office/drawing/2014/main" val="1047160482"/>
                  </a:ext>
                </a:extLst>
              </a:tr>
              <a:tr h="282607">
                <a:tc gridSpan="3">
                  <a:txBody>
                    <a:bodyPr/>
                    <a:lstStyle/>
                    <a:p>
                      <a:pPr algn="r"/>
                      <a:r>
                        <a:rPr lang="en-US" sz="900" b="1" dirty="0">
                          <a:latin typeface="Helvetica" panose="020B0604020202020204" pitchFamily="34" charset="0"/>
                          <a:cs typeface="Helvetica" panose="020B0604020202020204" pitchFamily="34" charset="0"/>
                        </a:rPr>
                        <a:t>Active Maintenance Projects</a:t>
                      </a:r>
                    </a:p>
                  </a:txBody>
                  <a:tcPr anchor="ctr">
                    <a:solidFill>
                      <a:schemeClr val="bg1">
                        <a:lumMod val="85000"/>
                      </a:schemeClr>
                    </a:solidFill>
                  </a:tcPr>
                </a:tc>
                <a:tc hMerge="1">
                  <a:txBody>
                    <a:bodyPr/>
                    <a:lstStyle/>
                    <a:p>
                      <a:pPr marL="0" algn="r" defTabSz="914377" rtl="0" eaLnBrk="1" latinLnBrk="0" hangingPunct="1"/>
                      <a:endParaRPr lang="en-US" sz="1400" kern="1200" dirty="0">
                        <a:solidFill>
                          <a:schemeClr val="dk1"/>
                        </a:solidFill>
                        <a:latin typeface="Helvetica" panose="020B0604020202020204" pitchFamily="34" charset="0"/>
                        <a:ea typeface="+mn-ea"/>
                        <a:cs typeface="Helvetica" panose="020B0604020202020204" pitchFamily="34" charset="0"/>
                      </a:endParaRPr>
                    </a:p>
                  </a:txBody>
                  <a:tcPr anchor="ctr">
                    <a:solidFill>
                      <a:schemeClr val="bg1">
                        <a:lumMod val="95000"/>
                      </a:schemeClr>
                    </a:solidFill>
                  </a:tcPr>
                </a:tc>
                <a:tc hMerge="1">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endParaRPr lang="en-US" sz="1400" dirty="0">
                        <a:latin typeface="Helvetica" panose="020B0604020202020204" pitchFamily="34" charset="0"/>
                        <a:cs typeface="Helvetica" panose="020B0604020202020204" pitchFamily="34" charset="0"/>
                      </a:endParaRPr>
                    </a:p>
                  </a:txBody>
                  <a:tcPr anchor="ctr">
                    <a:solidFill>
                      <a:schemeClr val="bg1">
                        <a:lumMod val="95000"/>
                      </a:schemeClr>
                    </a:solidFill>
                  </a:tcPr>
                </a:tc>
                <a:tc>
                  <a:txBody>
                    <a:bodyPr/>
                    <a:lstStyle/>
                    <a:p>
                      <a:pPr marL="0" algn="r" defTabSz="914377" rtl="0" eaLnBrk="1" latinLnBrk="0" hangingPunct="1"/>
                      <a:r>
                        <a:rPr lang="en-US" sz="900" b="1" kern="1200" dirty="0">
                          <a:solidFill>
                            <a:schemeClr val="dk1"/>
                          </a:solidFill>
                          <a:latin typeface="Helvetica" panose="020B0604020202020204" pitchFamily="34" charset="0"/>
                          <a:ea typeface="+mn-ea"/>
                          <a:cs typeface="Helvetica" panose="020B0604020202020204" pitchFamily="34" charset="0"/>
                        </a:rPr>
                        <a:t>$14,191,955</a:t>
                      </a:r>
                    </a:p>
                  </a:txBody>
                  <a:tcPr anchor="ctr">
                    <a:solidFill>
                      <a:schemeClr val="bg1">
                        <a:lumMod val="85000"/>
                      </a:schemeClr>
                    </a:solidFill>
                  </a:tcPr>
                </a:tc>
                <a:extLst>
                  <a:ext uri="{0D108BD9-81ED-4DB2-BD59-A6C34878D82A}">
                    <a16:rowId xmlns:a16="http://schemas.microsoft.com/office/drawing/2014/main" val="3282780284"/>
                  </a:ext>
                </a:extLst>
              </a:tr>
            </a:tbl>
          </a:graphicData>
        </a:graphic>
      </p:graphicFrame>
      <p:sp>
        <p:nvSpPr>
          <p:cNvPr id="2" name="TextBox 1"/>
          <p:cNvSpPr txBox="1"/>
          <p:nvPr/>
        </p:nvSpPr>
        <p:spPr>
          <a:xfrm>
            <a:off x="264107" y="6026736"/>
            <a:ext cx="11927893" cy="230832"/>
          </a:xfrm>
          <a:prstGeom prst="rect">
            <a:avLst/>
          </a:prstGeom>
          <a:noFill/>
        </p:spPr>
        <p:txBody>
          <a:bodyPr wrap="square" rtlCol="0">
            <a:spAutoFit/>
          </a:bodyPr>
          <a:lstStyle/>
          <a:p>
            <a:r>
              <a:rPr lang="en-US" sz="900" dirty="0">
                <a:latin typeface="Helvetica" panose="020B0604020202020204" pitchFamily="34" charset="0"/>
                <a:cs typeface="Helvetica" panose="020B0604020202020204" pitchFamily="34" charset="0"/>
              </a:rPr>
              <a:t>The Department of Facilities Planning and Management has compiled a maintenance schedule listing maintenance needs and costs for all campus buildings over a 20-year period, which spans from FY 2016 through FY 2036.</a:t>
            </a:r>
          </a:p>
        </p:txBody>
      </p:sp>
      <p:sp>
        <p:nvSpPr>
          <p:cNvPr id="6" name="Slide Number Placeholder 5"/>
          <p:cNvSpPr>
            <a:spLocks noGrp="1"/>
          </p:cNvSpPr>
          <p:nvPr>
            <p:ph type="sldNum" sz="quarter" idx="12"/>
          </p:nvPr>
        </p:nvSpPr>
        <p:spPr>
          <a:xfrm>
            <a:off x="9448799" y="6492875"/>
            <a:ext cx="2743200" cy="365125"/>
          </a:xfrm>
        </p:spPr>
        <p:txBody>
          <a:bodyPr/>
          <a:lstStyle/>
          <a:p>
            <a:fld id="{4B2509CC-67E6-4E41-A678-D5D37150C240}" type="slidenum">
              <a:rPr lang="en-US" smtClean="0"/>
              <a:t>34</a:t>
            </a:fld>
            <a:endParaRPr lang="en-US" dirty="0"/>
          </a:p>
        </p:txBody>
      </p:sp>
    </p:spTree>
    <p:extLst>
      <p:ext uri="{BB962C8B-B14F-4D97-AF65-F5344CB8AC3E}">
        <p14:creationId xmlns:p14="http://schemas.microsoft.com/office/powerpoint/2010/main" val="70238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A903E-1D98-4774-872C-271C33258BFD}"/>
              </a:ext>
            </a:extLst>
          </p:cNvPr>
          <p:cNvPicPr>
            <a:picLocks noChangeAspect="1"/>
          </p:cNvPicPr>
          <p:nvPr/>
        </p:nvPicPr>
        <p:blipFill>
          <a:blip r:embed="rId3"/>
          <a:stretch>
            <a:fillRect/>
          </a:stretch>
        </p:blipFill>
        <p:spPr>
          <a:xfrm>
            <a:off x="1420289" y="1202314"/>
            <a:ext cx="9187900" cy="5288094"/>
          </a:xfrm>
          <a:prstGeom prst="rect">
            <a:avLst/>
          </a:prstGeom>
          <a:ln>
            <a:noFill/>
          </a:ln>
          <a:effectLst>
            <a:softEdge rad="112500"/>
          </a:effectLst>
        </p:spPr>
      </p:pic>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Thank you!</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3" name="TextBox 2"/>
          <p:cNvSpPr txBox="1"/>
          <p:nvPr/>
        </p:nvSpPr>
        <p:spPr>
          <a:xfrm>
            <a:off x="466932" y="1478608"/>
            <a:ext cx="11274357" cy="400110"/>
          </a:xfrm>
          <a:prstGeom prst="rect">
            <a:avLst/>
          </a:prstGeom>
          <a:noFill/>
        </p:spPr>
        <p:txBody>
          <a:bodyPr wrap="square" rtlCol="0">
            <a:spAutoFit/>
          </a:bodyPr>
          <a:lstStyle/>
          <a:p>
            <a:pPr algn="ctr"/>
            <a:endParaRPr lang="en-US" sz="2000" b="1" dirty="0">
              <a:ln>
                <a:solidFill>
                  <a:schemeClr val="tx1">
                    <a:alpha val="12000"/>
                  </a:schemeClr>
                </a:solidFill>
              </a:ln>
              <a:solidFill>
                <a:srgbClr val="006F73"/>
              </a:solidFill>
            </a:endParaRPr>
          </a:p>
        </p:txBody>
      </p:sp>
      <p:sp>
        <p:nvSpPr>
          <p:cNvPr id="2" name="Slide Number Placeholder 1"/>
          <p:cNvSpPr>
            <a:spLocks noGrp="1"/>
          </p:cNvSpPr>
          <p:nvPr>
            <p:ph type="sldNum" sz="quarter" idx="12"/>
          </p:nvPr>
        </p:nvSpPr>
        <p:spPr>
          <a:xfrm>
            <a:off x="9429286" y="6492549"/>
            <a:ext cx="2743200" cy="365125"/>
          </a:xfrm>
        </p:spPr>
        <p:txBody>
          <a:bodyPr/>
          <a:lstStyle/>
          <a:p>
            <a:fld id="{4B2509CC-67E6-4E41-A678-D5D37150C240}" type="slidenum">
              <a:rPr lang="en-US" smtClean="0"/>
              <a:t>35</a:t>
            </a:fld>
            <a:endParaRPr lang="en-US" dirty="0"/>
          </a:p>
        </p:txBody>
      </p:sp>
    </p:spTree>
    <p:extLst>
      <p:ext uri="{BB962C8B-B14F-4D97-AF65-F5344CB8AC3E}">
        <p14:creationId xmlns:p14="http://schemas.microsoft.com/office/powerpoint/2010/main" val="212640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Covid-19 Update</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2875"/>
            <a:ext cx="2743200" cy="365125"/>
          </a:xfrm>
        </p:spPr>
        <p:txBody>
          <a:bodyPr/>
          <a:lstStyle/>
          <a:p>
            <a:fld id="{4B2509CC-67E6-4E41-A678-D5D37150C240}" type="slidenum">
              <a:rPr lang="en-US" smtClean="0"/>
              <a:t>4</a:t>
            </a:fld>
            <a:endParaRPr lang="en-US" dirty="0"/>
          </a:p>
        </p:txBody>
      </p:sp>
      <p:sp>
        <p:nvSpPr>
          <p:cNvPr id="57" name="TextBox 56">
            <a:extLst>
              <a:ext uri="{FF2B5EF4-FFF2-40B4-BE49-F238E27FC236}">
                <a16:creationId xmlns:a16="http://schemas.microsoft.com/office/drawing/2014/main" id="{E774BCD6-974D-43EC-9BBF-69FFABF35A29}"/>
              </a:ext>
            </a:extLst>
          </p:cNvPr>
          <p:cNvSpPr txBox="1"/>
          <p:nvPr/>
        </p:nvSpPr>
        <p:spPr>
          <a:xfrm>
            <a:off x="0" y="2801797"/>
            <a:ext cx="12166859" cy="3226524"/>
          </a:xfrm>
          <a:prstGeom prst="rect">
            <a:avLst/>
          </a:prstGeom>
          <a:noFill/>
        </p:spPr>
        <p:txBody>
          <a:bodyPr wrap="square" rtlCol="0">
            <a:spAutoFit/>
          </a:bodyPr>
          <a:lstStyle/>
          <a:p>
            <a:pPr marL="285750" lvl="0" indent="-285750" eaLnBrk="1" fontAlgn="auto" hangingPunct="1">
              <a:lnSpc>
                <a:spcPct val="90000"/>
              </a:lnSpc>
              <a:spcBef>
                <a:spcPts val="1000"/>
              </a:spcBef>
              <a:spcAft>
                <a:spcPts val="0"/>
              </a:spcAft>
              <a:buFont typeface="Arial" panose="020B0604020202020204" pitchFamily="34" charset="0"/>
              <a:buChar char="•"/>
            </a:pPr>
            <a:r>
              <a:rPr lang="en-US" dirty="0">
                <a:solidFill>
                  <a:prstClr val="black"/>
                </a:solidFill>
                <a:latin typeface="Helvetica" panose="020B0604020202020204" pitchFamily="34" charset="0"/>
                <a:cs typeface="Helvetica" panose="020B0604020202020204" pitchFamily="34" charset="0"/>
              </a:rPr>
              <a:t>As a recipient of over $14 million in CRF, Coastal Carolina University underwent a monitoring and compliance review to ensure that:</a:t>
            </a:r>
          </a:p>
          <a:p>
            <a:pPr marL="228600" lvl="0" indent="-228600" eaLnBrk="1" fontAlgn="auto" hangingPunct="1">
              <a:lnSpc>
                <a:spcPct val="90000"/>
              </a:lnSpc>
              <a:spcBef>
                <a:spcPts val="1000"/>
              </a:spcBef>
              <a:spcAft>
                <a:spcPts val="0"/>
              </a:spcAft>
              <a:buFont typeface="Arial" panose="020B0604020202020204" pitchFamily="34" charset="0"/>
              <a:buChar char="•"/>
            </a:pPr>
            <a:endParaRPr lang="en-US" dirty="0">
              <a:solidFill>
                <a:prstClr val="black"/>
              </a:solidFill>
              <a:latin typeface="Helvetica" panose="020B0604020202020204" pitchFamily="34" charset="0"/>
              <a:cs typeface="Helvetica" panose="020B0604020202020204" pitchFamily="34" charset="0"/>
            </a:endParaRPr>
          </a:p>
          <a:p>
            <a:pPr marL="742950" lvl="1" indent="-285750" eaLnBrk="1" fontAlgn="auto" hangingPunct="1">
              <a:lnSpc>
                <a:spcPct val="90000"/>
              </a:lnSpc>
              <a:spcBef>
                <a:spcPts val="500"/>
              </a:spcBef>
              <a:spcAft>
                <a:spcPts val="0"/>
              </a:spcAft>
              <a:buFont typeface="Courier New" panose="02070309020205020404" pitchFamily="49" charset="0"/>
              <a:buChar char="o"/>
            </a:pPr>
            <a:r>
              <a:rPr lang="en-US" dirty="0">
                <a:solidFill>
                  <a:prstClr val="black"/>
                </a:solidFill>
                <a:latin typeface="Helvetica" panose="020B0604020202020204" pitchFamily="34" charset="0"/>
                <a:cs typeface="Helvetica" panose="020B0604020202020204" pitchFamily="34" charset="0"/>
              </a:rPr>
              <a:t> </a:t>
            </a:r>
            <a:r>
              <a:rPr lang="en-US" i="1" dirty="0">
                <a:solidFill>
                  <a:prstClr val="black"/>
                </a:solidFill>
                <a:latin typeface="Helvetica" panose="020B0604020202020204" pitchFamily="34" charset="0"/>
                <a:cs typeface="Helvetica" panose="020B0604020202020204" pitchFamily="34" charset="0"/>
              </a:rPr>
              <a:t>the federal funding was used for authorized purposes</a:t>
            </a:r>
          </a:p>
          <a:p>
            <a:pPr marL="742950" lvl="1" indent="-285750" eaLnBrk="1" fontAlgn="auto" hangingPunct="1">
              <a:lnSpc>
                <a:spcPct val="90000"/>
              </a:lnSpc>
              <a:spcBef>
                <a:spcPts val="500"/>
              </a:spcBef>
              <a:spcAft>
                <a:spcPts val="0"/>
              </a:spcAft>
              <a:buFont typeface="Courier New" panose="02070309020205020404" pitchFamily="49" charset="0"/>
              <a:buChar char="o"/>
            </a:pPr>
            <a:r>
              <a:rPr lang="en-US" i="1" dirty="0">
                <a:solidFill>
                  <a:prstClr val="black"/>
                </a:solidFill>
                <a:latin typeface="Helvetica" panose="020B0604020202020204" pitchFamily="34" charset="0"/>
                <a:cs typeface="Helvetica" panose="020B0604020202020204" pitchFamily="34" charset="0"/>
              </a:rPr>
              <a:t> compliance with Federal statutes and regulations</a:t>
            </a:r>
          </a:p>
          <a:p>
            <a:pPr marL="742950" lvl="1" indent="-285750" eaLnBrk="1" fontAlgn="auto" hangingPunct="1">
              <a:lnSpc>
                <a:spcPct val="90000"/>
              </a:lnSpc>
              <a:spcBef>
                <a:spcPts val="500"/>
              </a:spcBef>
              <a:spcAft>
                <a:spcPts val="0"/>
              </a:spcAft>
              <a:buFont typeface="Courier New" panose="02070309020205020404" pitchFamily="49" charset="0"/>
              <a:buChar char="o"/>
            </a:pPr>
            <a:r>
              <a:rPr lang="en-US" i="1" dirty="0">
                <a:solidFill>
                  <a:prstClr val="black"/>
                </a:solidFill>
                <a:latin typeface="Helvetica" panose="020B0604020202020204" pitchFamily="34" charset="0"/>
                <a:cs typeface="Helvetica" panose="020B0604020202020204" pitchFamily="34" charset="0"/>
              </a:rPr>
              <a:t> that the terms and conditions of the funding were met</a:t>
            </a:r>
          </a:p>
          <a:p>
            <a:pPr marL="685800" lvl="1" indent="-228600" eaLnBrk="1" fontAlgn="auto" hangingPunct="1">
              <a:lnSpc>
                <a:spcPct val="90000"/>
              </a:lnSpc>
              <a:spcBef>
                <a:spcPts val="500"/>
              </a:spcBef>
              <a:spcAft>
                <a:spcPts val="0"/>
              </a:spcAft>
              <a:buFont typeface="Arial" panose="020B0604020202020204" pitchFamily="34" charset="0"/>
              <a:buChar char="•"/>
            </a:pPr>
            <a:endParaRPr lang="en-US" i="1" dirty="0">
              <a:solidFill>
                <a:prstClr val="black"/>
              </a:solidFill>
              <a:latin typeface="Helvetica" panose="020B0604020202020204" pitchFamily="34" charset="0"/>
              <a:cs typeface="Helvetica" panose="020B0604020202020204" pitchFamily="34" charset="0"/>
            </a:endParaRPr>
          </a:p>
          <a:p>
            <a:pPr marL="285750" lvl="0" indent="-285750" eaLnBrk="1" fontAlgn="auto" hangingPunct="1">
              <a:lnSpc>
                <a:spcPct val="90000"/>
              </a:lnSpc>
              <a:spcBef>
                <a:spcPts val="1000"/>
              </a:spcBef>
              <a:spcAft>
                <a:spcPts val="0"/>
              </a:spcAft>
              <a:buFont typeface="Arial" panose="020B0604020202020204" pitchFamily="34" charset="0"/>
              <a:buChar char="•"/>
            </a:pPr>
            <a:r>
              <a:rPr lang="en-US" dirty="0">
                <a:solidFill>
                  <a:prstClr val="black"/>
                </a:solidFill>
                <a:latin typeface="Helvetica" panose="020B0604020202020204" pitchFamily="34" charset="0"/>
                <a:cs typeface="Helvetica" panose="020B0604020202020204" pitchFamily="34" charset="0"/>
              </a:rPr>
              <a:t>The review was conducted by Nan McKay and Associates, Inc., an independent firm, at the request of the South Carolina Department of Administration.</a:t>
            </a:r>
          </a:p>
          <a:p>
            <a:pPr marL="285750" lvl="0" indent="-285750" eaLnBrk="1" fontAlgn="auto" hangingPunct="1">
              <a:lnSpc>
                <a:spcPct val="90000"/>
              </a:lnSpc>
              <a:spcBef>
                <a:spcPts val="1000"/>
              </a:spcBef>
              <a:spcAft>
                <a:spcPts val="0"/>
              </a:spcAft>
              <a:buFont typeface="Arial" panose="020B0604020202020204" pitchFamily="34" charset="0"/>
              <a:buChar char="•"/>
            </a:pPr>
            <a:r>
              <a:rPr lang="en-US" dirty="0">
                <a:solidFill>
                  <a:prstClr val="black"/>
                </a:solidFill>
                <a:latin typeface="Helvetica" panose="020B0604020202020204" pitchFamily="34" charset="0"/>
                <a:cs typeface="Helvetica" panose="020B0604020202020204" pitchFamily="34" charset="0"/>
              </a:rPr>
              <a:t>Nan McKay reported </a:t>
            </a:r>
            <a:r>
              <a:rPr lang="en-US" b="1" dirty="0">
                <a:solidFill>
                  <a:prstClr val="black"/>
                </a:solidFill>
                <a:latin typeface="Helvetica" panose="020B0604020202020204" pitchFamily="34" charset="0"/>
                <a:cs typeface="Helvetica" panose="020B0604020202020204" pitchFamily="34" charset="0"/>
              </a:rPr>
              <a:t>no findings </a:t>
            </a:r>
            <a:r>
              <a:rPr lang="en-US" dirty="0">
                <a:solidFill>
                  <a:prstClr val="black"/>
                </a:solidFill>
                <a:latin typeface="Helvetica" panose="020B0604020202020204" pitchFamily="34" charset="0"/>
                <a:cs typeface="Helvetica" panose="020B0604020202020204" pitchFamily="34" charset="0"/>
              </a:rPr>
              <a:t>or areas of noncompliance.</a:t>
            </a:r>
          </a:p>
        </p:txBody>
      </p:sp>
      <p:sp>
        <p:nvSpPr>
          <p:cNvPr id="59" name="TextBox 58">
            <a:extLst>
              <a:ext uri="{FF2B5EF4-FFF2-40B4-BE49-F238E27FC236}">
                <a16:creationId xmlns:a16="http://schemas.microsoft.com/office/drawing/2014/main" id="{0A7FFA72-0004-457D-A8AD-A0D6D47C36D8}"/>
              </a:ext>
            </a:extLst>
          </p:cNvPr>
          <p:cNvSpPr txBox="1"/>
          <p:nvPr/>
        </p:nvSpPr>
        <p:spPr>
          <a:xfrm>
            <a:off x="0" y="1472441"/>
            <a:ext cx="12192000" cy="1200329"/>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Coronavirus Relief Funds (CRF)</a:t>
            </a:r>
          </a:p>
          <a:p>
            <a:endParaRPr lang="en-US" b="1"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In addition to funding received directly from the federal government, the University also applied for Coronavirus Relief Funds (CRF) through the State of South Carolina and recovered $14,177,500 in pandemic related expenses.</a:t>
            </a:r>
          </a:p>
        </p:txBody>
      </p:sp>
    </p:spTree>
    <p:extLst>
      <p:ext uri="{BB962C8B-B14F-4D97-AF65-F5344CB8AC3E}">
        <p14:creationId xmlns:p14="http://schemas.microsoft.com/office/powerpoint/2010/main" val="38919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Appropriations History</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graphicFrame>
        <p:nvGraphicFramePr>
          <p:cNvPr id="2" name="Table 1"/>
          <p:cNvGraphicFramePr>
            <a:graphicFrameLocks noGrp="1"/>
          </p:cNvGraphicFramePr>
          <p:nvPr>
            <p:extLst>
              <p:ext uri="{D42A27DB-BD31-4B8C-83A1-F6EECF244321}">
                <p14:modId xmlns:p14="http://schemas.microsoft.com/office/powerpoint/2010/main" val="1146273534"/>
              </p:ext>
            </p:extLst>
          </p:nvPr>
        </p:nvGraphicFramePr>
        <p:xfrm>
          <a:off x="1314118" y="5394898"/>
          <a:ext cx="9821011" cy="1047386"/>
        </p:xfrm>
        <a:graphic>
          <a:graphicData uri="http://schemas.openxmlformats.org/drawingml/2006/table">
            <a:tbl>
              <a:tblPr firstRow="1" bandRow="1">
                <a:tableStyleId>{5C22544A-7EE6-4342-B048-85BDC9FD1C3A}</a:tableStyleId>
              </a:tblPr>
              <a:tblGrid>
                <a:gridCol w="1587289">
                  <a:extLst>
                    <a:ext uri="{9D8B030D-6E8A-4147-A177-3AD203B41FA5}">
                      <a16:colId xmlns:a16="http://schemas.microsoft.com/office/drawing/2014/main" val="1689511962"/>
                    </a:ext>
                  </a:extLst>
                </a:gridCol>
                <a:gridCol w="1587289">
                  <a:extLst>
                    <a:ext uri="{9D8B030D-6E8A-4147-A177-3AD203B41FA5}">
                      <a16:colId xmlns:a16="http://schemas.microsoft.com/office/drawing/2014/main" val="1776985676"/>
                    </a:ext>
                  </a:extLst>
                </a:gridCol>
                <a:gridCol w="1587289">
                  <a:extLst>
                    <a:ext uri="{9D8B030D-6E8A-4147-A177-3AD203B41FA5}">
                      <a16:colId xmlns:a16="http://schemas.microsoft.com/office/drawing/2014/main" val="3955793156"/>
                    </a:ext>
                  </a:extLst>
                </a:gridCol>
                <a:gridCol w="1587289">
                  <a:extLst>
                    <a:ext uri="{9D8B030D-6E8A-4147-A177-3AD203B41FA5}">
                      <a16:colId xmlns:a16="http://schemas.microsoft.com/office/drawing/2014/main" val="4063287753"/>
                    </a:ext>
                  </a:extLst>
                </a:gridCol>
                <a:gridCol w="1587289">
                  <a:extLst>
                    <a:ext uri="{9D8B030D-6E8A-4147-A177-3AD203B41FA5}">
                      <a16:colId xmlns:a16="http://schemas.microsoft.com/office/drawing/2014/main" val="3370356630"/>
                    </a:ext>
                  </a:extLst>
                </a:gridCol>
                <a:gridCol w="1884566">
                  <a:extLst>
                    <a:ext uri="{9D8B030D-6E8A-4147-A177-3AD203B41FA5}">
                      <a16:colId xmlns:a16="http://schemas.microsoft.com/office/drawing/2014/main" val="1761559808"/>
                    </a:ext>
                  </a:extLst>
                </a:gridCol>
              </a:tblGrid>
              <a:tr h="424505">
                <a:tc>
                  <a:txBody>
                    <a:bodyPr/>
                    <a:lstStyle/>
                    <a:p>
                      <a:pPr algn="ctr" fontAlgn="ctr"/>
                      <a:r>
                        <a:rPr lang="en-US" sz="1100" b="1" i="0" u="none" strike="noStrike" dirty="0">
                          <a:solidFill>
                            <a:schemeClr val="bg1"/>
                          </a:solidFill>
                          <a:effectLst/>
                          <a:latin typeface="Helvetica" panose="020B0604020202020204" pitchFamily="34" charset="0"/>
                          <a:cs typeface="Helvetica" panose="020B0604020202020204" pitchFamily="34" charset="0"/>
                        </a:rPr>
                        <a:t>Year</a:t>
                      </a:r>
                    </a:p>
                  </a:txBody>
                  <a:tcPr marL="0" marR="0" marT="0" marB="0" anchor="ctr">
                    <a:solidFill>
                      <a:srgbClr val="006F73"/>
                    </a:solidFill>
                  </a:tcPr>
                </a:tc>
                <a:tc>
                  <a:txBody>
                    <a:bodyPr/>
                    <a:lstStyle/>
                    <a:p>
                      <a:pPr algn="ctr" fontAlgn="ctr"/>
                      <a:r>
                        <a:rPr lang="en-US" sz="1100" b="1" i="0" u="none" strike="noStrike" dirty="0">
                          <a:solidFill>
                            <a:schemeClr val="bg1"/>
                          </a:solidFill>
                          <a:effectLst/>
                          <a:latin typeface="Helvetica" panose="020B0604020202020204" pitchFamily="34" charset="0"/>
                          <a:cs typeface="Helvetica" panose="020B0604020202020204" pitchFamily="34" charset="0"/>
                        </a:rPr>
                        <a:t>Recurring</a:t>
                      </a:r>
                    </a:p>
                  </a:txBody>
                  <a:tcPr marL="0" marR="0" marT="0" marB="0" anchor="ctr">
                    <a:solidFill>
                      <a:srgbClr val="006F73"/>
                    </a:solidFill>
                  </a:tcPr>
                </a:tc>
                <a:tc>
                  <a:txBody>
                    <a:bodyPr/>
                    <a:lstStyle/>
                    <a:p>
                      <a:pPr algn="ctr" fontAlgn="ctr"/>
                      <a:r>
                        <a:rPr lang="en-US" sz="1100" b="1" i="0" u="none" strike="noStrike" dirty="0">
                          <a:solidFill>
                            <a:schemeClr val="bg1"/>
                          </a:solidFill>
                          <a:effectLst/>
                          <a:latin typeface="Helvetica" panose="020B0604020202020204" pitchFamily="34" charset="0"/>
                          <a:cs typeface="Helvetica" panose="020B0604020202020204" pitchFamily="34" charset="0"/>
                        </a:rPr>
                        <a:t>Non-Recurring/Capital</a:t>
                      </a:r>
                    </a:p>
                  </a:txBody>
                  <a:tcPr marL="0" marR="0" marT="0" marB="0" anchor="ctr">
                    <a:solidFill>
                      <a:srgbClr val="006F73"/>
                    </a:solidFill>
                  </a:tcPr>
                </a:tc>
                <a:tc>
                  <a:txBody>
                    <a:bodyPr/>
                    <a:lstStyle/>
                    <a:p>
                      <a:pPr algn="ctr" fontAlgn="ctr"/>
                      <a:r>
                        <a:rPr lang="en-US" sz="1100" b="1" i="0" u="none" strike="noStrike" dirty="0">
                          <a:solidFill>
                            <a:schemeClr val="bg1"/>
                          </a:solidFill>
                          <a:effectLst/>
                          <a:latin typeface="Helvetica" panose="020B0604020202020204" pitchFamily="34" charset="0"/>
                          <a:cs typeface="Helvetica" panose="020B0604020202020204" pitchFamily="34" charset="0"/>
                        </a:rPr>
                        <a:t>Other Funds</a:t>
                      </a:r>
                    </a:p>
                  </a:txBody>
                  <a:tcPr marL="0" marR="0" marT="0" marB="0" anchor="ctr">
                    <a:solidFill>
                      <a:srgbClr val="006F73"/>
                    </a:solidFill>
                  </a:tcPr>
                </a:tc>
                <a:tc>
                  <a:txBody>
                    <a:bodyPr/>
                    <a:lstStyle/>
                    <a:p>
                      <a:pPr algn="ctr" fontAlgn="ctr"/>
                      <a:r>
                        <a:rPr lang="en-US" sz="1100" b="1" i="0" u="none" strike="noStrike" dirty="0">
                          <a:solidFill>
                            <a:schemeClr val="bg1"/>
                          </a:solidFill>
                          <a:effectLst/>
                          <a:latin typeface="Helvetica" panose="020B0604020202020204" pitchFamily="34" charset="0"/>
                          <a:cs typeface="Helvetica" panose="020B0604020202020204" pitchFamily="34" charset="0"/>
                        </a:rPr>
                        <a:t>Federal</a:t>
                      </a:r>
                      <a:r>
                        <a:rPr lang="en-US" sz="1100" b="1" i="0" u="none" strike="noStrike" baseline="0" dirty="0">
                          <a:solidFill>
                            <a:schemeClr val="bg1"/>
                          </a:solidFill>
                          <a:effectLst/>
                          <a:latin typeface="Helvetica" panose="020B0604020202020204" pitchFamily="34" charset="0"/>
                          <a:cs typeface="Helvetica" panose="020B0604020202020204" pitchFamily="34" charset="0"/>
                        </a:rPr>
                        <a:t> </a:t>
                      </a:r>
                      <a:r>
                        <a:rPr lang="en-US" sz="1100" b="1" i="0" u="none" strike="noStrike" dirty="0">
                          <a:solidFill>
                            <a:schemeClr val="bg1"/>
                          </a:solidFill>
                          <a:effectLst/>
                          <a:latin typeface="Helvetica" panose="020B0604020202020204" pitchFamily="34" charset="0"/>
                          <a:cs typeface="Helvetica" panose="020B0604020202020204" pitchFamily="34" charset="0"/>
                        </a:rPr>
                        <a:t>Funds</a:t>
                      </a:r>
                    </a:p>
                  </a:txBody>
                  <a:tcPr marL="0" marR="0" marT="0" marB="0" anchor="ctr">
                    <a:solidFill>
                      <a:srgbClr val="006F73"/>
                    </a:solidFill>
                  </a:tcPr>
                </a:tc>
                <a:tc>
                  <a:txBody>
                    <a:bodyPr/>
                    <a:lstStyle/>
                    <a:p>
                      <a:pPr algn="ctr" fontAlgn="ctr"/>
                      <a:r>
                        <a:rPr lang="en-US" sz="1100" b="1" i="0" u="none" strike="noStrike" dirty="0">
                          <a:solidFill>
                            <a:schemeClr val="bg1"/>
                          </a:solidFill>
                          <a:effectLst/>
                          <a:latin typeface="Helvetica" panose="020B0604020202020204" pitchFamily="34" charset="0"/>
                          <a:cs typeface="Helvetica" panose="020B0604020202020204" pitchFamily="34" charset="0"/>
                        </a:rPr>
                        <a:t>Total</a:t>
                      </a:r>
                      <a:r>
                        <a:rPr lang="en-US" sz="1100" b="1" i="0" u="none" strike="noStrike" baseline="0" dirty="0">
                          <a:solidFill>
                            <a:schemeClr val="bg1"/>
                          </a:solidFill>
                          <a:effectLst/>
                          <a:latin typeface="Helvetica" panose="020B0604020202020204" pitchFamily="34" charset="0"/>
                          <a:cs typeface="Helvetica" panose="020B0604020202020204" pitchFamily="34" charset="0"/>
                        </a:rPr>
                        <a:t> </a:t>
                      </a:r>
                      <a:r>
                        <a:rPr lang="en-US" sz="1100" b="1" i="0" u="none" strike="noStrike" dirty="0">
                          <a:solidFill>
                            <a:schemeClr val="bg1"/>
                          </a:solidFill>
                          <a:effectLst/>
                          <a:latin typeface="Helvetica" panose="020B0604020202020204" pitchFamily="34" charset="0"/>
                          <a:cs typeface="Helvetica" panose="020B0604020202020204" pitchFamily="34" charset="0"/>
                        </a:rPr>
                        <a:t>Authorized Spending</a:t>
                      </a:r>
                    </a:p>
                  </a:txBody>
                  <a:tcPr marL="0" marR="0" marT="0" marB="0" anchor="ctr">
                    <a:solidFill>
                      <a:srgbClr val="006F73"/>
                    </a:solidFill>
                  </a:tcPr>
                </a:tc>
                <a:extLst>
                  <a:ext uri="{0D108BD9-81ED-4DB2-BD59-A6C34878D82A}">
                    <a16:rowId xmlns:a16="http://schemas.microsoft.com/office/drawing/2014/main" val="2588039609"/>
                  </a:ext>
                </a:extLst>
              </a:tr>
              <a:tr h="185111">
                <a:tc>
                  <a:txBody>
                    <a:bodyPr/>
                    <a:lstStyle/>
                    <a:p>
                      <a:pPr algn="ctr" fontAlgn="b"/>
                      <a:r>
                        <a:rPr lang="en-US" sz="1100" b="1" i="0" u="none" strike="noStrike" dirty="0">
                          <a:solidFill>
                            <a:srgbClr val="000000"/>
                          </a:solidFill>
                          <a:effectLst/>
                          <a:latin typeface="Helvetica" panose="020B0604020202020204" pitchFamily="34" charset="0"/>
                          <a:cs typeface="Helvetica" panose="020B0604020202020204" pitchFamily="34" charset="0"/>
                        </a:rPr>
                        <a:t>FY 2019</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effectLst/>
                          <a:latin typeface="Helvetica" panose="020B0604020202020204" pitchFamily="34" charset="0"/>
                          <a:cs typeface="Helvetica" panose="020B0604020202020204" pitchFamily="34" charset="0"/>
                        </a:rPr>
                        <a:t>16,482,897       </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effectLst/>
                          <a:latin typeface="Helvetica" panose="020B0604020202020204" pitchFamily="34" charset="0"/>
                          <a:cs typeface="Helvetica" panose="020B0604020202020204" pitchFamily="34" charset="0"/>
                        </a:rPr>
                        <a:t>5,042,674</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effectLst/>
                          <a:latin typeface="Helvetica" panose="020B0604020202020204" pitchFamily="34" charset="0"/>
                          <a:cs typeface="Helvetica" panose="020B0604020202020204" pitchFamily="34" charset="0"/>
                        </a:rPr>
                        <a:t>211,457,613     </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effectLst/>
                          <a:latin typeface="Helvetica" panose="020B0604020202020204" pitchFamily="34" charset="0"/>
                          <a:cs typeface="Helvetica" panose="020B0604020202020204" pitchFamily="34" charset="0"/>
                        </a:rPr>
                        <a:t>      21,000,000 </a:t>
                      </a:r>
                    </a:p>
                  </a:txBody>
                  <a:tcPr marL="0" marR="0" marT="0" marB="0" anchor="ctr">
                    <a:solidFill>
                      <a:schemeClr val="bg1">
                        <a:lumMod val="95000"/>
                      </a:schemeClr>
                    </a:solidFill>
                  </a:tcPr>
                </a:tc>
                <a:tc>
                  <a:txBody>
                    <a:bodyPr/>
                    <a:lstStyle/>
                    <a:p>
                      <a:pPr algn="ctr" fontAlgn="b"/>
                      <a:r>
                        <a:rPr lang="en-US" sz="1100" b="0" i="0" u="none" strike="noStrike" dirty="0">
                          <a:solidFill>
                            <a:srgbClr val="000000"/>
                          </a:solidFill>
                          <a:effectLst/>
                          <a:latin typeface="Helvetica" panose="020B0604020202020204" pitchFamily="34" charset="0"/>
                          <a:cs typeface="Helvetica" panose="020B0604020202020204" pitchFamily="34" charset="0"/>
                        </a:rPr>
                        <a:t>    253,983,184 </a:t>
                      </a:r>
                    </a:p>
                  </a:txBody>
                  <a:tcPr marL="0" marR="0" marT="0" marB="0" anchor="ctr">
                    <a:solidFill>
                      <a:schemeClr val="bg1">
                        <a:lumMod val="95000"/>
                      </a:schemeClr>
                    </a:solidFill>
                  </a:tcPr>
                </a:tc>
                <a:extLst>
                  <a:ext uri="{0D108BD9-81ED-4DB2-BD59-A6C34878D82A}">
                    <a16:rowId xmlns:a16="http://schemas.microsoft.com/office/drawing/2014/main" val="962033605"/>
                  </a:ext>
                </a:extLst>
              </a:tr>
              <a:tr h="218885">
                <a:tc>
                  <a:txBody>
                    <a:bodyPr/>
                    <a:lstStyle/>
                    <a:p>
                      <a:pPr algn="ctr" fontAlgn="b"/>
                      <a:r>
                        <a:rPr lang="en-US" sz="1100" b="1" i="0" u="none" strike="noStrike" dirty="0">
                          <a:solidFill>
                            <a:srgbClr val="000000"/>
                          </a:solidFill>
                          <a:effectLst/>
                          <a:latin typeface="Helvetica" panose="020B0604020202020204" pitchFamily="34" charset="0"/>
                          <a:cs typeface="Helvetica" panose="020B0604020202020204" pitchFamily="34" charset="0"/>
                        </a:rPr>
                        <a:t>FY 2020</a:t>
                      </a:r>
                    </a:p>
                  </a:txBody>
                  <a:tcPr marL="0" marR="0" marT="0" marB="0" anchor="ctr">
                    <a:solidFill>
                      <a:schemeClr val="bg1">
                        <a:lumMod val="8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16,482,897       </a:t>
                      </a:r>
                    </a:p>
                  </a:txBody>
                  <a:tcPr marL="0" marR="0" marT="0" marB="0" anchor="ctr">
                    <a:solidFill>
                      <a:schemeClr val="bg1">
                        <a:lumMod val="85000"/>
                      </a:schemeClr>
                    </a:solidFill>
                  </a:tcPr>
                </a:tc>
                <a:tc>
                  <a:txBody>
                    <a:bodyPr/>
                    <a:lstStyle/>
                    <a:p>
                      <a:pPr marL="0" marR="0" lvl="0" indent="0" algn="ctr" defTabSz="914309" rtl="0" eaLnBrk="1" fontAlgn="b" latinLnBrk="0" hangingPunct="1">
                        <a:lnSpc>
                          <a:spcPct val="100000"/>
                        </a:lnSpc>
                        <a:spcBef>
                          <a:spcPts val="0"/>
                        </a:spcBef>
                        <a:spcAft>
                          <a:spcPts val="0"/>
                        </a:spcAft>
                        <a:buClrTx/>
                        <a:buSzTx/>
                        <a:buFontTx/>
                        <a:buNone/>
                        <a:tabLst/>
                        <a:defRPr/>
                      </a:pPr>
                      <a:r>
                        <a:rPr lang="en-US" sz="1100" b="0" i="0" u="none" strike="noStrike" kern="1200" noProof="0" dirty="0">
                          <a:solidFill>
                            <a:srgbClr val="000000"/>
                          </a:solidFill>
                          <a:effectLst/>
                          <a:latin typeface="Helvetica" panose="020B0604020202020204" pitchFamily="34" charset="0"/>
                          <a:ea typeface="+mn-ea"/>
                          <a:cs typeface="Helvetica" panose="020B0604020202020204" pitchFamily="34" charset="0"/>
                        </a:rPr>
                        <a:t>-</a:t>
                      </a:r>
                    </a:p>
                  </a:txBody>
                  <a:tcPr marL="0" marR="0" marT="0" marB="0" anchor="ctr">
                    <a:solidFill>
                      <a:schemeClr val="bg1">
                        <a:lumMod val="8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211,457,613     </a:t>
                      </a:r>
                    </a:p>
                  </a:txBody>
                  <a:tcPr marL="0" marR="0" marT="0" marB="0" anchor="ctr">
                    <a:solidFill>
                      <a:schemeClr val="bg1">
                        <a:lumMod val="8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      21,000,000 </a:t>
                      </a:r>
                    </a:p>
                  </a:txBody>
                  <a:tcPr marL="0" marR="0" marT="0" marB="0" anchor="ctr">
                    <a:solidFill>
                      <a:schemeClr val="bg1">
                        <a:lumMod val="8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     248,940,510</a:t>
                      </a:r>
                    </a:p>
                  </a:txBody>
                  <a:tcPr marL="0" marR="0" marT="0" marB="0" anchor="ctr">
                    <a:solidFill>
                      <a:schemeClr val="bg1">
                        <a:lumMod val="85000"/>
                      </a:schemeClr>
                    </a:solidFill>
                  </a:tcPr>
                </a:tc>
                <a:extLst>
                  <a:ext uri="{0D108BD9-81ED-4DB2-BD59-A6C34878D82A}">
                    <a16:rowId xmlns:a16="http://schemas.microsoft.com/office/drawing/2014/main" val="4052074173"/>
                  </a:ext>
                </a:extLst>
              </a:tr>
              <a:tr h="218885">
                <a:tc>
                  <a:txBody>
                    <a:bodyPr/>
                    <a:lstStyle/>
                    <a:p>
                      <a:pPr marL="0" algn="ctr" defTabSz="914309" rtl="0" eaLnBrk="1" fontAlgn="b" latinLnBrk="0" hangingPunct="1"/>
                      <a:r>
                        <a:rPr lang="en-US" sz="1100" b="1" i="0" u="none" strike="noStrike" kern="1200" dirty="0">
                          <a:solidFill>
                            <a:srgbClr val="000000"/>
                          </a:solidFill>
                          <a:effectLst/>
                          <a:latin typeface="Helvetica" panose="020B0604020202020204" pitchFamily="34" charset="0"/>
                          <a:ea typeface="+mn-ea"/>
                          <a:cs typeface="Helvetica" panose="020B0604020202020204" pitchFamily="34" charset="0"/>
                        </a:rPr>
                        <a:t>FY 2021</a:t>
                      </a:r>
                    </a:p>
                  </a:txBody>
                  <a:tcPr marL="0" marR="0" marT="0" marB="0" anchor="ctr">
                    <a:solidFill>
                      <a:schemeClr val="bg1">
                        <a:lumMod val="9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19,336,981       </a:t>
                      </a:r>
                    </a:p>
                  </a:txBody>
                  <a:tcPr marL="0" marR="0" marT="0" marB="0" anchor="ctr">
                    <a:solidFill>
                      <a:schemeClr val="bg1">
                        <a:lumMod val="95000"/>
                      </a:schemeClr>
                    </a:solidFill>
                  </a:tcPr>
                </a:tc>
                <a:tc>
                  <a:txBody>
                    <a:bodyPr/>
                    <a:lstStyle/>
                    <a:p>
                      <a:pPr marL="0" marR="0" lvl="0" indent="0" algn="ctr" defTabSz="914309" rtl="0" eaLnBrk="1" fontAlgn="b" latinLnBrk="0" hangingPunct="1">
                        <a:lnSpc>
                          <a:spcPct val="100000"/>
                        </a:lnSpc>
                        <a:spcBef>
                          <a:spcPts val="0"/>
                        </a:spcBef>
                        <a:spcAft>
                          <a:spcPts val="0"/>
                        </a:spcAft>
                        <a:buClrTx/>
                        <a:buSzTx/>
                        <a:buFontTx/>
                        <a:buNone/>
                        <a:tabLst/>
                        <a:defRPr/>
                      </a:pPr>
                      <a:r>
                        <a:rPr lang="en-US" sz="1100" b="0" i="0" u="none" strike="noStrike" kern="1200" noProof="0" dirty="0">
                          <a:solidFill>
                            <a:srgbClr val="000000"/>
                          </a:solidFill>
                          <a:effectLst/>
                          <a:latin typeface="Helvetica" panose="020B0604020202020204" pitchFamily="34" charset="0"/>
                          <a:ea typeface="+mn-ea"/>
                          <a:cs typeface="Helvetica" panose="020B0604020202020204" pitchFamily="34" charset="0"/>
                        </a:rPr>
                        <a:t>13,899,283</a:t>
                      </a:r>
                    </a:p>
                  </a:txBody>
                  <a:tcPr marL="0" marR="0" marT="0" marB="0" anchor="ctr">
                    <a:solidFill>
                      <a:schemeClr val="bg1">
                        <a:lumMod val="9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211,457,613     </a:t>
                      </a:r>
                    </a:p>
                  </a:txBody>
                  <a:tcPr marL="0" marR="0" marT="0" marB="0" anchor="ctr">
                    <a:solidFill>
                      <a:schemeClr val="bg1">
                        <a:lumMod val="9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      21,000,000 </a:t>
                      </a:r>
                    </a:p>
                  </a:txBody>
                  <a:tcPr marL="0" marR="0" marT="0" marB="0" anchor="ctr">
                    <a:solidFill>
                      <a:schemeClr val="bg1">
                        <a:lumMod val="95000"/>
                      </a:schemeClr>
                    </a:solidFill>
                  </a:tcPr>
                </a:tc>
                <a:tc>
                  <a:txBody>
                    <a:bodyPr/>
                    <a:lstStyle/>
                    <a:p>
                      <a:pPr marL="0" algn="ctr" defTabSz="914309" rtl="0" eaLnBrk="1" fontAlgn="b" latinLnBrk="0" hangingPunct="1"/>
                      <a:r>
                        <a:rPr lang="en-US" sz="1100" b="0" i="0" u="none" strike="noStrike" kern="1200" dirty="0">
                          <a:solidFill>
                            <a:srgbClr val="000000"/>
                          </a:solidFill>
                          <a:effectLst/>
                          <a:latin typeface="Helvetica" panose="020B0604020202020204" pitchFamily="34" charset="0"/>
                          <a:ea typeface="+mn-ea"/>
                          <a:cs typeface="Helvetica" panose="020B0604020202020204" pitchFamily="34" charset="0"/>
                        </a:rPr>
                        <a:t>     265,693,877</a:t>
                      </a:r>
                    </a:p>
                  </a:txBody>
                  <a:tcPr marL="0" marR="0" marT="0" marB="0" anchor="ctr">
                    <a:solidFill>
                      <a:schemeClr val="bg1">
                        <a:lumMod val="95000"/>
                      </a:schemeClr>
                    </a:solidFill>
                  </a:tcPr>
                </a:tc>
                <a:extLst>
                  <a:ext uri="{0D108BD9-81ED-4DB2-BD59-A6C34878D82A}">
                    <a16:rowId xmlns:a16="http://schemas.microsoft.com/office/drawing/2014/main" val="3793727317"/>
                  </a:ext>
                </a:extLst>
              </a:tr>
            </a:tbl>
          </a:graphicData>
        </a:graphic>
      </p:graphicFrame>
      <p:sp>
        <p:nvSpPr>
          <p:cNvPr id="5" name="Slide Number Placeholder 4"/>
          <p:cNvSpPr>
            <a:spLocks noGrp="1"/>
          </p:cNvSpPr>
          <p:nvPr>
            <p:ph type="sldNum" sz="quarter" idx="12"/>
          </p:nvPr>
        </p:nvSpPr>
        <p:spPr>
          <a:xfrm>
            <a:off x="9448799" y="6471627"/>
            <a:ext cx="2743200" cy="365125"/>
          </a:xfrm>
        </p:spPr>
        <p:txBody>
          <a:bodyPr/>
          <a:lstStyle/>
          <a:p>
            <a:fld id="{4B2509CC-67E6-4E41-A678-D5D37150C240}" type="slidenum">
              <a:rPr lang="en-US" smtClean="0"/>
              <a:t>5</a:t>
            </a:fld>
            <a:endParaRPr lang="en-US" dirty="0"/>
          </a:p>
        </p:txBody>
      </p:sp>
      <p:graphicFrame>
        <p:nvGraphicFramePr>
          <p:cNvPr id="56" name="Chart 55">
            <a:extLst>
              <a:ext uri="{FF2B5EF4-FFF2-40B4-BE49-F238E27FC236}">
                <a16:creationId xmlns:a16="http://schemas.microsoft.com/office/drawing/2014/main" id="{CADC628B-DFA3-49DD-8591-BD8B40FDD99D}"/>
              </a:ext>
            </a:extLst>
          </p:cNvPr>
          <p:cNvGraphicFramePr>
            <a:graphicFrameLocks/>
          </p:cNvGraphicFramePr>
          <p:nvPr>
            <p:extLst>
              <p:ext uri="{D42A27DB-BD31-4B8C-83A1-F6EECF244321}">
                <p14:modId xmlns:p14="http://schemas.microsoft.com/office/powerpoint/2010/main" val="1175399310"/>
              </p:ext>
            </p:extLst>
          </p:nvPr>
        </p:nvGraphicFramePr>
        <p:xfrm>
          <a:off x="3077275" y="1289782"/>
          <a:ext cx="6166097" cy="40194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486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hart 57">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1806672020"/>
              </p:ext>
            </p:extLst>
          </p:nvPr>
        </p:nvGraphicFramePr>
        <p:xfrm>
          <a:off x="1609575" y="1194393"/>
          <a:ext cx="9705419" cy="51214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722811143"/>
              </p:ext>
            </p:extLst>
          </p:nvPr>
        </p:nvGraphicFramePr>
        <p:xfrm>
          <a:off x="1986666" y="1250853"/>
          <a:ext cx="8951237" cy="504103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2021-2022 Projected Revenue</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TextBox 1"/>
          <p:cNvSpPr txBox="1"/>
          <p:nvPr/>
        </p:nvSpPr>
        <p:spPr>
          <a:xfrm>
            <a:off x="9199535" y="6047939"/>
            <a:ext cx="2191555" cy="338554"/>
          </a:xfrm>
          <a:prstGeom prst="rect">
            <a:avLst/>
          </a:prstGeom>
          <a:noFill/>
        </p:spPr>
        <p:txBody>
          <a:bodyPr wrap="square" rtlCol="0">
            <a:spAutoFit/>
          </a:bodyPr>
          <a:lstStyle/>
          <a:p>
            <a:pPr algn="r"/>
            <a:r>
              <a:rPr lang="en-US" sz="1600" b="1" dirty="0">
                <a:latin typeface="Helvetica" panose="020B0604020202020204" pitchFamily="34" charset="0"/>
                <a:cs typeface="Helvetica" panose="020B0604020202020204" pitchFamily="34" charset="0"/>
              </a:rPr>
              <a:t>Total:  $259,626,209</a:t>
            </a:r>
          </a:p>
        </p:txBody>
      </p:sp>
      <p:sp>
        <p:nvSpPr>
          <p:cNvPr id="5" name="Slide Number Placeholder 4"/>
          <p:cNvSpPr>
            <a:spLocks noGrp="1"/>
          </p:cNvSpPr>
          <p:nvPr>
            <p:ph type="sldNum" sz="quarter" idx="12"/>
          </p:nvPr>
        </p:nvSpPr>
        <p:spPr>
          <a:xfrm>
            <a:off x="9448799" y="6505899"/>
            <a:ext cx="2743200" cy="365125"/>
          </a:xfrm>
        </p:spPr>
        <p:txBody>
          <a:bodyPr/>
          <a:lstStyle/>
          <a:p>
            <a:fld id="{4B2509CC-67E6-4E41-A678-D5D37150C240}" type="slidenum">
              <a:rPr lang="en-US" smtClean="0"/>
              <a:t>6</a:t>
            </a:fld>
            <a:endParaRPr lang="en-US" dirty="0"/>
          </a:p>
        </p:txBody>
      </p:sp>
    </p:spTree>
    <p:extLst>
      <p:ext uri="{BB962C8B-B14F-4D97-AF65-F5344CB8AC3E}">
        <p14:creationId xmlns:p14="http://schemas.microsoft.com/office/powerpoint/2010/main" val="370615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hart 56">
            <a:extLst>
              <a:ext uri="{FF2B5EF4-FFF2-40B4-BE49-F238E27FC236}">
                <a16:creationId xmlns:a16="http://schemas.microsoft.com/office/drawing/2014/main" id="{00000000-0008-0000-0500-000005000000}"/>
              </a:ext>
            </a:extLst>
          </p:cNvPr>
          <p:cNvGraphicFramePr>
            <a:graphicFrameLocks/>
          </p:cNvGraphicFramePr>
          <p:nvPr>
            <p:extLst>
              <p:ext uri="{D42A27DB-BD31-4B8C-83A1-F6EECF244321}">
                <p14:modId xmlns:p14="http://schemas.microsoft.com/office/powerpoint/2010/main" val="3477848607"/>
              </p:ext>
            </p:extLst>
          </p:nvPr>
        </p:nvGraphicFramePr>
        <p:xfrm>
          <a:off x="1778565" y="1190576"/>
          <a:ext cx="9545063" cy="49473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2021-2022 Projected Expenses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TextBox 1"/>
          <p:cNvSpPr txBox="1"/>
          <p:nvPr/>
        </p:nvSpPr>
        <p:spPr>
          <a:xfrm>
            <a:off x="8910982" y="5336265"/>
            <a:ext cx="2191555" cy="338554"/>
          </a:xfrm>
          <a:prstGeom prst="rect">
            <a:avLst/>
          </a:prstGeom>
          <a:noFill/>
        </p:spPr>
        <p:txBody>
          <a:bodyPr wrap="square" rtlCol="0">
            <a:spAutoFit/>
          </a:bodyPr>
          <a:lstStyle/>
          <a:p>
            <a:pPr algn="r"/>
            <a:r>
              <a:rPr lang="en-US" sz="1600" b="1" dirty="0">
                <a:latin typeface="Helvetica" panose="020B0604020202020204" pitchFamily="34" charset="0"/>
                <a:cs typeface="Helvetica" panose="020B0604020202020204" pitchFamily="34" charset="0"/>
              </a:rPr>
              <a:t>Total:  *$256,951,523</a:t>
            </a:r>
          </a:p>
        </p:txBody>
      </p:sp>
      <p:sp>
        <p:nvSpPr>
          <p:cNvPr id="5" name="Slide Number Placeholder 4"/>
          <p:cNvSpPr>
            <a:spLocks noGrp="1"/>
          </p:cNvSpPr>
          <p:nvPr>
            <p:ph type="sldNum" sz="quarter" idx="12"/>
          </p:nvPr>
        </p:nvSpPr>
        <p:spPr>
          <a:xfrm>
            <a:off x="9448799" y="6485234"/>
            <a:ext cx="2743200" cy="365125"/>
          </a:xfrm>
        </p:spPr>
        <p:txBody>
          <a:bodyPr/>
          <a:lstStyle/>
          <a:p>
            <a:fld id="{4B2509CC-67E6-4E41-A678-D5D37150C240}" type="slidenum">
              <a:rPr lang="en-US" smtClean="0"/>
              <a:t>7</a:t>
            </a:fld>
            <a:endParaRPr lang="en-US"/>
          </a:p>
        </p:txBody>
      </p:sp>
      <p:sp>
        <p:nvSpPr>
          <p:cNvPr id="6" name="TextBox 5"/>
          <p:cNvSpPr txBox="1"/>
          <p:nvPr/>
        </p:nvSpPr>
        <p:spPr>
          <a:xfrm>
            <a:off x="8899106" y="5666922"/>
            <a:ext cx="3277487" cy="938719"/>
          </a:xfrm>
          <a:prstGeom prst="rect">
            <a:avLst/>
          </a:prstGeom>
          <a:noFill/>
        </p:spPr>
        <p:txBody>
          <a:bodyPr wrap="square" rtlCol="0">
            <a:spAutoFit/>
          </a:bodyPr>
          <a:lstStyle/>
          <a:p>
            <a:r>
              <a:rPr lang="en-US" sz="900" dirty="0">
                <a:latin typeface="Helvetica" panose="020B0604020202020204" pitchFamily="34" charset="0"/>
                <a:cs typeface="Helvetica" panose="020B0604020202020204" pitchFamily="34" charset="0"/>
              </a:rPr>
              <a:t>*Excludes additional pension expense required under GASB.</a:t>
            </a:r>
          </a:p>
          <a:p>
            <a:endParaRPr lang="en-US" sz="900" dirty="0">
              <a:latin typeface="Helvetica" panose="020B0604020202020204" pitchFamily="34" charset="0"/>
              <a:cs typeface="Helvetica" panose="020B0604020202020204" pitchFamily="34" charset="0"/>
            </a:endParaRPr>
          </a:p>
          <a:p>
            <a:r>
              <a:rPr lang="en-US" sz="900" dirty="0">
                <a:latin typeface="Helvetica" panose="020B0604020202020204" pitchFamily="34" charset="0"/>
                <a:cs typeface="Helvetica" panose="020B0604020202020204" pitchFamily="34" charset="0"/>
              </a:rPr>
              <a:t>*Projected expenses exceed spending authorization due to receipt of HEERF III federal funds; therefore form BD-100 will be submitted to request increased authority to spend. </a:t>
            </a:r>
          </a:p>
          <a:p>
            <a:endParaRPr lang="en-US" sz="1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4052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Recurring Requests</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2" name="Slide Number Placeholder 1"/>
          <p:cNvSpPr>
            <a:spLocks noGrp="1"/>
          </p:cNvSpPr>
          <p:nvPr>
            <p:ph type="sldNum" sz="quarter" idx="12"/>
          </p:nvPr>
        </p:nvSpPr>
        <p:spPr>
          <a:xfrm>
            <a:off x="9448799" y="6492875"/>
            <a:ext cx="2743200" cy="365125"/>
          </a:xfrm>
        </p:spPr>
        <p:txBody>
          <a:bodyPr/>
          <a:lstStyle/>
          <a:p>
            <a:fld id="{4B2509CC-67E6-4E41-A678-D5D37150C240}" type="slidenum">
              <a:rPr lang="en-US" smtClean="0"/>
              <a:t>8</a:t>
            </a:fld>
            <a:endParaRPr lang="en-US" dirty="0"/>
          </a:p>
        </p:txBody>
      </p:sp>
      <p:graphicFrame>
        <p:nvGraphicFramePr>
          <p:cNvPr id="56" name="Table 55">
            <a:extLst>
              <a:ext uri="{FF2B5EF4-FFF2-40B4-BE49-F238E27FC236}">
                <a16:creationId xmlns:a16="http://schemas.microsoft.com/office/drawing/2014/main" id="{331A29C8-7092-4793-A903-EBE8CCBBE822}"/>
              </a:ext>
            </a:extLst>
          </p:cNvPr>
          <p:cNvGraphicFramePr>
            <a:graphicFrameLocks noGrp="1"/>
          </p:cNvGraphicFramePr>
          <p:nvPr>
            <p:extLst>
              <p:ext uri="{D42A27DB-BD31-4B8C-83A1-F6EECF244321}">
                <p14:modId xmlns:p14="http://schemas.microsoft.com/office/powerpoint/2010/main" val="3051217126"/>
              </p:ext>
            </p:extLst>
          </p:nvPr>
        </p:nvGraphicFramePr>
        <p:xfrm>
          <a:off x="-1" y="1207329"/>
          <a:ext cx="12192000" cy="5253639"/>
        </p:xfrm>
        <a:graphic>
          <a:graphicData uri="http://schemas.openxmlformats.org/drawingml/2006/table">
            <a:tbl>
              <a:tblPr firstRow="1" bandRow="1">
                <a:tableStyleId>{5C22544A-7EE6-4342-B048-85BDC9FD1C3A}</a:tableStyleId>
              </a:tblPr>
              <a:tblGrid>
                <a:gridCol w="838899">
                  <a:extLst>
                    <a:ext uri="{9D8B030D-6E8A-4147-A177-3AD203B41FA5}">
                      <a16:colId xmlns:a16="http://schemas.microsoft.com/office/drawing/2014/main" val="553432768"/>
                    </a:ext>
                  </a:extLst>
                </a:gridCol>
                <a:gridCol w="1400963">
                  <a:extLst>
                    <a:ext uri="{9D8B030D-6E8A-4147-A177-3AD203B41FA5}">
                      <a16:colId xmlns:a16="http://schemas.microsoft.com/office/drawing/2014/main" val="1099759353"/>
                    </a:ext>
                  </a:extLst>
                </a:gridCol>
                <a:gridCol w="1409350">
                  <a:extLst>
                    <a:ext uri="{9D8B030D-6E8A-4147-A177-3AD203B41FA5}">
                      <a16:colId xmlns:a16="http://schemas.microsoft.com/office/drawing/2014/main" val="2652881080"/>
                    </a:ext>
                  </a:extLst>
                </a:gridCol>
                <a:gridCol w="1124125">
                  <a:extLst>
                    <a:ext uri="{9D8B030D-6E8A-4147-A177-3AD203B41FA5}">
                      <a16:colId xmlns:a16="http://schemas.microsoft.com/office/drawing/2014/main" val="2301875658"/>
                    </a:ext>
                  </a:extLst>
                </a:gridCol>
                <a:gridCol w="7418663">
                  <a:extLst>
                    <a:ext uri="{9D8B030D-6E8A-4147-A177-3AD203B41FA5}">
                      <a16:colId xmlns:a16="http://schemas.microsoft.com/office/drawing/2014/main" val="517470305"/>
                    </a:ext>
                  </a:extLst>
                </a:gridCol>
              </a:tblGrid>
              <a:tr h="487700">
                <a:tc>
                  <a:txBody>
                    <a:bodyPr/>
                    <a:lstStyle/>
                    <a:p>
                      <a:pPr algn="ctr"/>
                      <a:r>
                        <a:rPr lang="en-US" sz="1400" dirty="0">
                          <a:latin typeface="Helvetica" panose="020B0604020202020204" pitchFamily="34" charset="0"/>
                          <a:cs typeface="Helvetica" panose="020B0604020202020204" pitchFamily="34" charset="0"/>
                        </a:rPr>
                        <a:t>Priority</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Request</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Amount Requested</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FTEs Requested</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Description of Request</a:t>
                      </a:r>
                    </a:p>
                  </a:txBody>
                  <a:tcPr anchor="ctr">
                    <a:solidFill>
                      <a:srgbClr val="006F73"/>
                    </a:solidFill>
                  </a:tcPr>
                </a:tc>
                <a:extLst>
                  <a:ext uri="{0D108BD9-81ED-4DB2-BD59-A6C34878D82A}">
                    <a16:rowId xmlns:a16="http://schemas.microsoft.com/office/drawing/2014/main" val="1722868736"/>
                  </a:ext>
                </a:extLst>
              </a:tr>
              <a:tr h="1577049">
                <a:tc>
                  <a:txBody>
                    <a:bodyPr/>
                    <a:lstStyle/>
                    <a:p>
                      <a:pPr algn="ctr"/>
                      <a:r>
                        <a:rPr lang="en-US" sz="1300" dirty="0">
                          <a:latin typeface="Helvetica" panose="020B0604020202020204" pitchFamily="34" charset="0"/>
                          <a:cs typeface="Helvetica" panose="020B0604020202020204" pitchFamily="34" charset="0"/>
                        </a:rPr>
                        <a:t>1</a:t>
                      </a:r>
                    </a:p>
                  </a:txBody>
                  <a:tcPr>
                    <a:solidFill>
                      <a:schemeClr val="bg1">
                        <a:lumMod val="85000"/>
                      </a:schemeClr>
                    </a:solidFill>
                  </a:tcPr>
                </a:tc>
                <a:tc>
                  <a:txBody>
                    <a:bodyPr/>
                    <a:lstStyle/>
                    <a:p>
                      <a:pPr algn="ctr"/>
                      <a:r>
                        <a:rPr lang="en-US" sz="1300" dirty="0">
                          <a:latin typeface="Helvetica" panose="020B0604020202020204" pitchFamily="34" charset="0"/>
                          <a:cs typeface="Helvetica" panose="020B0604020202020204" pitchFamily="34" charset="0"/>
                        </a:rPr>
                        <a:t>University Advising</a:t>
                      </a:r>
                    </a:p>
                  </a:txBody>
                  <a:tcPr>
                    <a:solidFill>
                      <a:schemeClr val="bg1">
                        <a:lumMod val="85000"/>
                      </a:schemeClr>
                    </a:solidFill>
                  </a:tcPr>
                </a:tc>
                <a:tc>
                  <a:txBody>
                    <a:bodyPr/>
                    <a:lstStyle/>
                    <a:p>
                      <a:pPr algn="r"/>
                      <a:r>
                        <a:rPr lang="en-US" sz="1300" dirty="0">
                          <a:latin typeface="Helvetica" panose="020B0604020202020204" pitchFamily="34" charset="0"/>
                          <a:cs typeface="Helvetica" panose="020B0604020202020204" pitchFamily="34" charset="0"/>
                        </a:rPr>
                        <a:t>$1,423,463</a:t>
                      </a:r>
                    </a:p>
                  </a:txBody>
                  <a:tcPr>
                    <a:solidFill>
                      <a:schemeClr val="bg1">
                        <a:lumMod val="85000"/>
                      </a:schemeClr>
                    </a:solidFill>
                  </a:tcPr>
                </a:tc>
                <a:tc>
                  <a:txBody>
                    <a:bodyPr/>
                    <a:lstStyle/>
                    <a:p>
                      <a:pPr algn="l"/>
                      <a:r>
                        <a:rPr lang="en-US" sz="1300" dirty="0">
                          <a:latin typeface="Helvetica" panose="020B0604020202020204" pitchFamily="34" charset="0"/>
                          <a:cs typeface="Helvetica" panose="020B0604020202020204" pitchFamily="34" charset="0"/>
                        </a:rPr>
                        <a:t>16.00</a:t>
                      </a:r>
                    </a:p>
                  </a:txBody>
                  <a:tcPr>
                    <a:solidFill>
                      <a:schemeClr val="bg1">
                        <a:lumMod val="85000"/>
                      </a:schemeClr>
                    </a:solidFill>
                  </a:tcPr>
                </a:tc>
                <a:tc>
                  <a:txBody>
                    <a:bodyPr/>
                    <a:lstStyle/>
                    <a:p>
                      <a:pPr algn="just"/>
                      <a:r>
                        <a:rPr lang="en-US" sz="1300" baseline="0" dirty="0">
                          <a:latin typeface="Helvetica" panose="020B0604020202020204" pitchFamily="34" charset="0"/>
                          <a:cs typeface="Helvetica" panose="020B0604020202020204" pitchFamily="34" charset="0"/>
                        </a:rPr>
                        <a:t>University Advising guides students through their degree program, assisting them in becoming more integrated into the University and forming connections between their coursework and career goals. The unit is made up of five advising centers, a student athlete academic services unit, and a peer leader program which aims to provide a student mentor for all incoming freshmen.  General Fund appropriations would support the expansion of the University Advising department, specifically 14 additional academic advisors whose primary responsibility would be the consistent advisement of all students, a director for the newly formed </a:t>
                      </a:r>
                      <a:r>
                        <a:rPr lang="en-US" sz="1300" baseline="0" dirty="0" err="1">
                          <a:latin typeface="Helvetica" panose="020B0604020202020204" pitchFamily="34" charset="0"/>
                          <a:cs typeface="Helvetica" panose="020B0604020202020204" pitchFamily="34" charset="0"/>
                        </a:rPr>
                        <a:t>Spadoni</a:t>
                      </a:r>
                      <a:r>
                        <a:rPr lang="en-US" sz="1300" baseline="0" dirty="0">
                          <a:latin typeface="Helvetica" panose="020B0604020202020204" pitchFamily="34" charset="0"/>
                          <a:cs typeface="Helvetica" panose="020B0604020202020204" pitchFamily="34" charset="0"/>
                        </a:rPr>
                        <a:t> College of Education and Social Sciences, and a learning specialist to support at-risk student athletes.</a:t>
                      </a:r>
                    </a:p>
                  </a:txBody>
                  <a:tcPr>
                    <a:solidFill>
                      <a:schemeClr val="bg1">
                        <a:lumMod val="85000"/>
                      </a:schemeClr>
                    </a:solidFill>
                  </a:tcPr>
                </a:tc>
                <a:extLst>
                  <a:ext uri="{0D108BD9-81ED-4DB2-BD59-A6C34878D82A}">
                    <a16:rowId xmlns:a16="http://schemas.microsoft.com/office/drawing/2014/main" val="4111219157"/>
                  </a:ext>
                </a:extLst>
              </a:tr>
              <a:tr h="1243689">
                <a:tc>
                  <a:txBody>
                    <a:bodyPr/>
                    <a:lstStyle/>
                    <a:p>
                      <a:pPr algn="ctr"/>
                      <a:r>
                        <a:rPr lang="en-US" sz="1300" dirty="0">
                          <a:latin typeface="Helvetica" panose="020B0604020202020204" pitchFamily="34" charset="0"/>
                          <a:cs typeface="Helvetica" panose="020B0604020202020204" pitchFamily="34" charset="0"/>
                        </a:rPr>
                        <a:t>2</a:t>
                      </a:r>
                    </a:p>
                  </a:txBody>
                  <a:tcPr>
                    <a:solidFill>
                      <a:schemeClr val="bg1">
                        <a:lumMod val="95000"/>
                      </a:schemeClr>
                    </a:solidFill>
                  </a:tcPr>
                </a:tc>
                <a:tc>
                  <a:txBody>
                    <a:bodyPr/>
                    <a:lstStyle/>
                    <a:p>
                      <a:pPr algn="ctr"/>
                      <a:r>
                        <a:rPr lang="en-US" sz="1300" dirty="0">
                          <a:latin typeface="Helvetica" panose="020B0604020202020204" pitchFamily="34" charset="0"/>
                          <a:cs typeface="Helvetica" panose="020B0604020202020204" pitchFamily="34" charset="0"/>
                        </a:rPr>
                        <a:t>Coastal Student </a:t>
                      </a:r>
                    </a:p>
                    <a:p>
                      <a:pPr algn="ctr"/>
                      <a:r>
                        <a:rPr lang="en-US" sz="1300" dirty="0">
                          <a:latin typeface="Helvetica" panose="020B0604020202020204" pitchFamily="34" charset="0"/>
                          <a:cs typeface="Helvetica" panose="020B0604020202020204" pitchFamily="34" charset="0"/>
                        </a:rPr>
                        <a:t>Success Center</a:t>
                      </a:r>
                    </a:p>
                  </a:txBody>
                  <a:tcPr>
                    <a:solidFill>
                      <a:schemeClr val="bg1">
                        <a:lumMod val="95000"/>
                      </a:schemeClr>
                    </a:solidFill>
                  </a:tcPr>
                </a:tc>
                <a:tc>
                  <a:txBody>
                    <a:bodyPr/>
                    <a:lstStyle/>
                    <a:p>
                      <a:pPr algn="r"/>
                      <a:r>
                        <a:rPr lang="en-US" sz="1300" dirty="0">
                          <a:latin typeface="Helvetica" panose="020B0604020202020204" pitchFamily="34" charset="0"/>
                          <a:cs typeface="Helvetica" panose="020B0604020202020204" pitchFamily="34" charset="0"/>
                        </a:rPr>
                        <a:t>$776,525</a:t>
                      </a:r>
                    </a:p>
                  </a:txBody>
                  <a:tcPr>
                    <a:solidFill>
                      <a:schemeClr val="bg1">
                        <a:lumMod val="95000"/>
                      </a:schemeClr>
                    </a:solidFill>
                  </a:tcPr>
                </a:tc>
                <a:tc>
                  <a:txBody>
                    <a:bodyPr/>
                    <a:lstStyle/>
                    <a:p>
                      <a:pPr algn="l"/>
                      <a:r>
                        <a:rPr lang="en-US" sz="1300" dirty="0">
                          <a:latin typeface="Helvetica" panose="020B0604020202020204" pitchFamily="34" charset="0"/>
                          <a:cs typeface="Helvetica" panose="020B0604020202020204" pitchFamily="34" charset="0"/>
                        </a:rPr>
                        <a:t>9.00</a:t>
                      </a:r>
                    </a:p>
                  </a:txBody>
                  <a:tcPr>
                    <a:solidFill>
                      <a:schemeClr val="bg1">
                        <a:lumMod val="95000"/>
                      </a:schemeClr>
                    </a:solidFill>
                  </a:tcPr>
                </a:tc>
                <a:tc>
                  <a:txBody>
                    <a:bodyPr/>
                    <a:lstStyle/>
                    <a:p>
                      <a:pPr marL="0" indent="0" algn="just">
                        <a:buFont typeface="Arial" panose="020B0604020202020204" pitchFamily="34" charset="0"/>
                        <a:buNone/>
                      </a:pPr>
                      <a:r>
                        <a:rPr lang="en-US" sz="1300" baseline="0" dirty="0">
                          <a:latin typeface="Helvetica" panose="020B0604020202020204" pitchFamily="34" charset="0"/>
                          <a:cs typeface="Helvetica" panose="020B0604020202020204" pitchFamily="34" charset="0"/>
                        </a:rPr>
                        <a:t>The Coastal Student Success Center plays an integral role in assisting students improve academically by providing academic coaching through the Academic Coaching Experience Department, tutoring through the Math Learning Center and the Writing Center, as well as peer mentoring.  Recurring appropriations would allow the University to hire 9 new FTE positions to fully staff and expand Center offerings to better support students in developing skills and strategies to enhance their academic and personal performance.</a:t>
                      </a:r>
                    </a:p>
                  </a:txBody>
                  <a:tcPr>
                    <a:solidFill>
                      <a:schemeClr val="bg1">
                        <a:lumMod val="95000"/>
                      </a:schemeClr>
                    </a:solidFill>
                  </a:tcPr>
                </a:tc>
                <a:extLst>
                  <a:ext uri="{0D108BD9-81ED-4DB2-BD59-A6C34878D82A}">
                    <a16:rowId xmlns:a16="http://schemas.microsoft.com/office/drawing/2014/main" val="1016274805"/>
                  </a:ext>
                </a:extLst>
              </a:tr>
              <a:tr h="1446377">
                <a:tc>
                  <a:txBody>
                    <a:bodyPr/>
                    <a:lstStyle/>
                    <a:p>
                      <a:pPr algn="ctr"/>
                      <a:r>
                        <a:rPr lang="en-US" sz="1300" dirty="0">
                          <a:latin typeface="Helvetica" panose="020B0604020202020204" pitchFamily="34" charset="0"/>
                          <a:cs typeface="Helvetica" panose="020B0604020202020204" pitchFamily="34" charset="0"/>
                        </a:rPr>
                        <a:t>3</a:t>
                      </a:r>
                    </a:p>
                  </a:txBody>
                  <a:tcPr>
                    <a:solidFill>
                      <a:schemeClr val="bg1">
                        <a:lumMod val="85000"/>
                      </a:schemeClr>
                    </a:solidFill>
                  </a:tcPr>
                </a:tc>
                <a:tc>
                  <a:txBody>
                    <a:bodyPr/>
                    <a:lstStyle/>
                    <a:p>
                      <a:pPr algn="ctr"/>
                      <a:r>
                        <a:rPr lang="en-US" sz="1300" dirty="0">
                          <a:latin typeface="Helvetica" panose="020B0604020202020204" pitchFamily="34" charset="0"/>
                          <a:cs typeface="Helvetica" panose="020B0604020202020204" pitchFamily="34" charset="0"/>
                        </a:rPr>
                        <a:t>Information Technology Infrastructure </a:t>
                      </a:r>
                    </a:p>
                    <a:p>
                      <a:pPr algn="ctr"/>
                      <a:r>
                        <a:rPr lang="en-US" sz="1300" dirty="0">
                          <a:latin typeface="Helvetica" panose="020B0604020202020204" pitchFamily="34" charset="0"/>
                          <a:cs typeface="Helvetica" panose="020B0604020202020204" pitchFamily="34" charset="0"/>
                        </a:rPr>
                        <a:t>and Security</a:t>
                      </a:r>
                    </a:p>
                  </a:txBody>
                  <a:tcPr>
                    <a:solidFill>
                      <a:schemeClr val="bg1">
                        <a:lumMod val="85000"/>
                      </a:schemeClr>
                    </a:solidFill>
                  </a:tcPr>
                </a:tc>
                <a:tc>
                  <a:txBody>
                    <a:bodyPr/>
                    <a:lstStyle/>
                    <a:p>
                      <a:pPr algn="r"/>
                      <a:r>
                        <a:rPr lang="en-US" sz="1300" dirty="0">
                          <a:latin typeface="Helvetica" panose="020B0604020202020204" pitchFamily="34" charset="0"/>
                          <a:cs typeface="Helvetica" panose="020B0604020202020204" pitchFamily="34" charset="0"/>
                        </a:rPr>
                        <a:t>$215,600</a:t>
                      </a:r>
                    </a:p>
                  </a:txBody>
                  <a:tcPr>
                    <a:solidFill>
                      <a:schemeClr val="bg1">
                        <a:lumMod val="85000"/>
                      </a:schemeClr>
                    </a:solidFill>
                  </a:tcPr>
                </a:tc>
                <a:tc>
                  <a:txBody>
                    <a:bodyPr/>
                    <a:lstStyle/>
                    <a:p>
                      <a:pPr algn="l"/>
                      <a:r>
                        <a:rPr lang="en-US" sz="1300" dirty="0">
                          <a:latin typeface="Helvetica" panose="020B0604020202020204" pitchFamily="34" charset="0"/>
                          <a:cs typeface="Helvetica" panose="020B0604020202020204" pitchFamily="34" charset="0"/>
                        </a:rPr>
                        <a:t>2.00</a:t>
                      </a:r>
                    </a:p>
                  </a:txBody>
                  <a:tcPr>
                    <a:solidFill>
                      <a:schemeClr val="bg1">
                        <a:lumMod val="85000"/>
                      </a:schemeClr>
                    </a:solidFill>
                  </a:tcPr>
                </a:tc>
                <a:tc>
                  <a:txBody>
                    <a:bodyPr/>
                    <a:lstStyle/>
                    <a:p>
                      <a:pPr marL="0" indent="0" algn="just">
                        <a:buFont typeface="Arial" panose="020B0604020202020204" pitchFamily="34" charset="0"/>
                        <a:buNone/>
                      </a:pPr>
                      <a:r>
                        <a:rPr lang="en-US" sz="1300" baseline="0" dirty="0">
                          <a:latin typeface="Helvetica" panose="020B0604020202020204" pitchFamily="34" charset="0"/>
                          <a:cs typeface="Helvetica" panose="020B0604020202020204" pitchFamily="34" charset="0"/>
                        </a:rPr>
                        <a:t>The University places utmost importance on protecting the safety, integrity and security of statewide public resources, data, infrastructure and citizens including timely response to emergencies, disasters and emerging threats. General Funds are requested to improve the educational preparedness of employees in an ever-changing technology environment and daily new threats, as well as, educate students against threats and identity theft.  2 new FTE positions are requested to increase response time to threats and outages.</a:t>
                      </a:r>
                    </a:p>
                  </a:txBody>
                  <a:tcPr>
                    <a:solidFill>
                      <a:schemeClr val="bg1">
                        <a:lumMod val="85000"/>
                      </a:schemeClr>
                    </a:solidFill>
                  </a:tcPr>
                </a:tc>
                <a:extLst>
                  <a:ext uri="{0D108BD9-81ED-4DB2-BD59-A6C34878D82A}">
                    <a16:rowId xmlns:a16="http://schemas.microsoft.com/office/drawing/2014/main" val="1294886454"/>
                  </a:ext>
                </a:extLst>
              </a:tr>
              <a:tr h="332542">
                <a:tc gridSpan="2">
                  <a:txBody>
                    <a:bodyPr/>
                    <a:lstStyle/>
                    <a:p>
                      <a:pPr algn="r"/>
                      <a:r>
                        <a:rPr lang="en-US" sz="1300" b="1" dirty="0">
                          <a:latin typeface="Helvetica" panose="020B0604020202020204" pitchFamily="34" charset="0"/>
                          <a:cs typeface="Helvetica" panose="020B0604020202020204" pitchFamily="34" charset="0"/>
                        </a:rPr>
                        <a:t>Total Recurring Requests</a:t>
                      </a:r>
                    </a:p>
                  </a:txBody>
                  <a:tcPr>
                    <a:noFill/>
                  </a:tcPr>
                </a:tc>
                <a:tc hMerge="1">
                  <a:txBody>
                    <a:bodyPr/>
                    <a:lstStyle/>
                    <a:p>
                      <a:pPr algn="ctr"/>
                      <a:endParaRPr lang="en-US" sz="1500" dirty="0">
                        <a:latin typeface="Helvetica" panose="020B0604020202020204" pitchFamily="34" charset="0"/>
                        <a:cs typeface="Helvetica" panose="020B0604020202020204" pitchFamily="34" charset="0"/>
                      </a:endParaRPr>
                    </a:p>
                  </a:txBody>
                  <a:tcPr>
                    <a:solidFill>
                      <a:schemeClr val="bg1">
                        <a:lumMod val="85000"/>
                      </a:schemeClr>
                    </a:solidFill>
                  </a:tcPr>
                </a:tc>
                <a:tc>
                  <a:txBody>
                    <a:bodyPr/>
                    <a:lstStyle/>
                    <a:p>
                      <a:pPr algn="r"/>
                      <a:r>
                        <a:rPr lang="en-US" sz="1300" b="1" dirty="0">
                          <a:latin typeface="Helvetica" panose="020B0604020202020204" pitchFamily="34" charset="0"/>
                          <a:cs typeface="Helvetica" panose="020B0604020202020204" pitchFamily="34" charset="0"/>
                        </a:rPr>
                        <a:t>$2,415,588</a:t>
                      </a:r>
                    </a:p>
                  </a:txBody>
                  <a:tcPr>
                    <a:noFill/>
                  </a:tcPr>
                </a:tc>
                <a:tc gridSpan="2">
                  <a:txBody>
                    <a:bodyPr/>
                    <a:lstStyle/>
                    <a:p>
                      <a:pPr algn="l"/>
                      <a:r>
                        <a:rPr lang="en-US" sz="1300" b="1" dirty="0">
                          <a:latin typeface="Helvetica" panose="020B0604020202020204" pitchFamily="34" charset="0"/>
                          <a:cs typeface="Helvetica" panose="020B0604020202020204" pitchFamily="34" charset="0"/>
                        </a:rPr>
                        <a:t>27.00 </a:t>
                      </a:r>
                    </a:p>
                  </a:txBody>
                  <a:tcPr>
                    <a:noFill/>
                  </a:tcPr>
                </a:tc>
                <a:tc hMerge="1">
                  <a:txBody>
                    <a:bodyPr/>
                    <a:lstStyle/>
                    <a:p>
                      <a:pPr marL="0" indent="0" algn="l">
                        <a:buFont typeface="Arial" panose="020B0604020202020204" pitchFamily="34" charset="0"/>
                        <a:buNone/>
                      </a:pPr>
                      <a:endParaRPr lang="en-US" sz="1500" baseline="0" dirty="0">
                        <a:latin typeface="Helvetica" panose="020B0604020202020204" pitchFamily="34" charset="0"/>
                        <a:cs typeface="Helvetica" panose="020B0604020202020204" pitchFamily="34" charset="0"/>
                      </a:endParaRPr>
                    </a:p>
                  </a:txBody>
                  <a:tcPr>
                    <a:solidFill>
                      <a:schemeClr val="bg1">
                        <a:lumMod val="85000"/>
                      </a:schemeClr>
                    </a:solidFill>
                  </a:tcPr>
                </a:tc>
                <a:extLst>
                  <a:ext uri="{0D108BD9-81ED-4DB2-BD59-A6C34878D82A}">
                    <a16:rowId xmlns:a16="http://schemas.microsoft.com/office/drawing/2014/main" val="3650111607"/>
                  </a:ext>
                </a:extLst>
              </a:tr>
            </a:tbl>
          </a:graphicData>
        </a:graphic>
      </p:graphicFrame>
    </p:spTree>
    <p:extLst>
      <p:ext uri="{BB962C8B-B14F-4D97-AF65-F5344CB8AC3E}">
        <p14:creationId xmlns:p14="http://schemas.microsoft.com/office/powerpoint/2010/main" val="325866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1" y="173001"/>
            <a:ext cx="11210368" cy="1031123"/>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Helvetica" panose="020B0604020202020204" pitchFamily="34" charset="0"/>
                <a:cs typeface="Helvetica" panose="020B0604020202020204" pitchFamily="34" charset="0"/>
              </a:rPr>
              <a:t>Non-Recurring Request</a:t>
            </a:r>
          </a:p>
        </p:txBody>
      </p:sp>
      <p:sp>
        <p:nvSpPr>
          <p:cNvPr id="11" name="Oval 10"/>
          <p:cNvSpPr/>
          <p:nvPr/>
        </p:nvSpPr>
        <p:spPr>
          <a:xfrm>
            <a:off x="201421" y="39885"/>
            <a:ext cx="1010691" cy="12674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5" y="140588"/>
            <a:ext cx="783656" cy="1063533"/>
          </a:xfrm>
          <a:prstGeom prst="rect">
            <a:avLst/>
          </a:prstGeom>
        </p:spPr>
      </p:pic>
      <p:grpSp>
        <p:nvGrpSpPr>
          <p:cNvPr id="55" name="Group 54"/>
          <p:cNvGrpSpPr/>
          <p:nvPr/>
        </p:nvGrpSpPr>
        <p:grpSpPr>
          <a:xfrm>
            <a:off x="0" y="6496497"/>
            <a:ext cx="12192000" cy="361507"/>
            <a:chOff x="0" y="6496493"/>
            <a:chExt cx="12192000" cy="361507"/>
          </a:xfrm>
        </p:grpSpPr>
        <p:sp>
          <p:nvSpPr>
            <p:cNvPr id="7" name="Rectangle 6"/>
            <p:cNvSpPr/>
            <p:nvPr/>
          </p:nvSpPr>
          <p:spPr>
            <a:xfrm>
              <a:off x="0" y="6496493"/>
              <a:ext cx="12192000" cy="361507"/>
            </a:xfrm>
            <a:prstGeom prst="rect">
              <a:avLst/>
            </a:prstGeom>
            <a:solidFill>
              <a:srgbClr val="00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nvGrpSpPr>
            <p:cNvPr id="54" name="Group 53"/>
            <p:cNvGrpSpPr/>
            <p:nvPr/>
          </p:nvGrpSpPr>
          <p:grpSpPr>
            <a:xfrm>
              <a:off x="4521395" y="6605637"/>
              <a:ext cx="3128839" cy="143218"/>
              <a:chOff x="4851007" y="4312700"/>
              <a:chExt cx="3128839" cy="143218"/>
            </a:xfrm>
            <a:solidFill>
              <a:schemeClr val="bg1"/>
            </a:solidFill>
          </p:grpSpPr>
          <p:sp>
            <p:nvSpPr>
              <p:cNvPr id="53" name="Freeform 52"/>
              <p:cNvSpPr/>
              <p:nvPr/>
            </p:nvSpPr>
            <p:spPr>
              <a:xfrm>
                <a:off x="48510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2" name="Freeform 51"/>
              <p:cNvSpPr/>
              <p:nvPr/>
            </p:nvSpPr>
            <p:spPr>
              <a:xfrm>
                <a:off x="4984357" y="4312700"/>
                <a:ext cx="149819" cy="143218"/>
              </a:xfrm>
              <a:custGeom>
                <a:avLst/>
                <a:gdLst/>
                <a:ahLst/>
                <a:cxnLst/>
                <a:rect l="l" t="t" r="r" b="b"/>
                <a:pathLst>
                  <a:path w="149819" h="143218">
                    <a:moveTo>
                      <a:pt x="74810" y="0"/>
                    </a:moveTo>
                    <a:cubicBezTo>
                      <a:pt x="119015" y="0"/>
                      <a:pt x="149819" y="26203"/>
                      <a:pt x="149819" y="71609"/>
                    </a:cubicBezTo>
                    <a:cubicBezTo>
                      <a:pt x="149819" y="117014"/>
                      <a:pt x="119015" y="143218"/>
                      <a:pt x="74810" y="143218"/>
                    </a:cubicBezTo>
                    <a:cubicBezTo>
                      <a:pt x="30804" y="143218"/>
                      <a:pt x="0" y="117014"/>
                      <a:pt x="0" y="71609"/>
                    </a:cubicBezTo>
                    <a:cubicBezTo>
                      <a:pt x="0" y="26203"/>
                      <a:pt x="30804" y="0"/>
                      <a:pt x="74810" y="0"/>
                    </a:cubicBezTo>
                    <a:close/>
                    <a:moveTo>
                      <a:pt x="74810" y="7401"/>
                    </a:moveTo>
                    <a:cubicBezTo>
                      <a:pt x="43606" y="7401"/>
                      <a:pt x="19603" y="27203"/>
                      <a:pt x="19603" y="71609"/>
                    </a:cubicBezTo>
                    <a:cubicBezTo>
                      <a:pt x="19603" y="116014"/>
                      <a:pt x="43606" y="135817"/>
                      <a:pt x="74810" y="135817"/>
                    </a:cubicBezTo>
                    <a:cubicBezTo>
                      <a:pt x="106214" y="135817"/>
                      <a:pt x="130217" y="116014"/>
                      <a:pt x="130217" y="71609"/>
                    </a:cubicBezTo>
                    <a:cubicBezTo>
                      <a:pt x="130217" y="27203"/>
                      <a:pt x="106214" y="7401"/>
                      <a:pt x="74810"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1" name="Freeform 50"/>
              <p:cNvSpPr/>
              <p:nvPr/>
            </p:nvSpPr>
            <p:spPr>
              <a:xfrm>
                <a:off x="5141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50" name="Freeform 49"/>
              <p:cNvSpPr/>
              <p:nvPr/>
            </p:nvSpPr>
            <p:spPr>
              <a:xfrm>
                <a:off x="5280232" y="4312700"/>
                <a:ext cx="82011" cy="143218"/>
              </a:xfrm>
              <a:custGeom>
                <a:avLst/>
                <a:gdLst/>
                <a:ahLst/>
                <a:cxnLst/>
                <a:rect l="l" t="t" r="r" b="b"/>
                <a:pathLst>
                  <a:path w="82011"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1" y="54007"/>
                      <a:pt x="82011" y="98212"/>
                    </a:cubicBezTo>
                    <a:cubicBezTo>
                      <a:pt x="82011"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9" name="Freeform 48"/>
              <p:cNvSpPr/>
              <p:nvPr/>
            </p:nvSpPr>
            <p:spPr>
              <a:xfrm>
                <a:off x="549370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8" name="Freeform 47"/>
              <p:cNvSpPr/>
              <p:nvPr/>
            </p:nvSpPr>
            <p:spPr>
              <a:xfrm>
                <a:off x="5803507" y="4312700"/>
                <a:ext cx="118415" cy="143218"/>
              </a:xfrm>
              <a:custGeom>
                <a:avLst/>
                <a:gdLst/>
                <a:ahLst/>
                <a:cxnLst/>
                <a:rect l="l" t="t" r="r" b="b"/>
                <a:pathLst>
                  <a:path w="118415" h="143218">
                    <a:moveTo>
                      <a:pt x="75010" y="0"/>
                    </a:moveTo>
                    <a:cubicBezTo>
                      <a:pt x="92212" y="0"/>
                      <a:pt x="107614" y="4200"/>
                      <a:pt x="118415" y="9201"/>
                    </a:cubicBezTo>
                    <a:cubicBezTo>
                      <a:pt x="116415" y="12801"/>
                      <a:pt x="115015" y="20602"/>
                      <a:pt x="114215" y="24803"/>
                    </a:cubicBezTo>
                    <a:lnTo>
                      <a:pt x="113014" y="25203"/>
                    </a:lnTo>
                    <a:cubicBezTo>
                      <a:pt x="107414" y="19002"/>
                      <a:pt x="93812" y="7401"/>
                      <a:pt x="75010" y="7401"/>
                    </a:cubicBezTo>
                    <a:cubicBezTo>
                      <a:pt x="43606" y="7401"/>
                      <a:pt x="19603" y="27203"/>
                      <a:pt x="19603" y="71609"/>
                    </a:cubicBezTo>
                    <a:cubicBezTo>
                      <a:pt x="19603" y="116014"/>
                      <a:pt x="43606" y="135817"/>
                      <a:pt x="75010" y="135817"/>
                    </a:cubicBezTo>
                    <a:cubicBezTo>
                      <a:pt x="94012" y="135817"/>
                      <a:pt x="108014" y="125015"/>
                      <a:pt x="115615" y="119215"/>
                    </a:cubicBezTo>
                    <a:lnTo>
                      <a:pt x="116415" y="120015"/>
                    </a:lnTo>
                    <a:lnTo>
                      <a:pt x="114615" y="131816"/>
                    </a:lnTo>
                    <a:cubicBezTo>
                      <a:pt x="109614" y="135817"/>
                      <a:pt x="93012" y="143218"/>
                      <a:pt x="73009" y="143218"/>
                    </a:cubicBezTo>
                    <a:cubicBezTo>
                      <a:pt x="30804" y="143218"/>
                      <a:pt x="0" y="117014"/>
                      <a:pt x="0" y="71609"/>
                    </a:cubicBezTo>
                    <a:cubicBezTo>
                      <a:pt x="0" y="26203"/>
                      <a:pt x="30804" y="0"/>
                      <a:pt x="75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7" name="Freeform 46"/>
              <p:cNvSpPr/>
              <p:nvPr/>
            </p:nvSpPr>
            <p:spPr>
              <a:xfrm>
                <a:off x="5931857" y="4312701"/>
                <a:ext cx="126616" cy="140617"/>
              </a:xfrm>
              <a:custGeom>
                <a:avLst/>
                <a:gdLst/>
                <a:ahLst/>
                <a:cxnLst/>
                <a:rect l="l" t="t" r="r" b="b"/>
                <a:pathLst>
                  <a:path w="126616" h="140617">
                    <a:moveTo>
                      <a:pt x="62608" y="0"/>
                    </a:moveTo>
                    <a:lnTo>
                      <a:pt x="66408" y="0"/>
                    </a:lnTo>
                    <a:cubicBezTo>
                      <a:pt x="86010" y="46406"/>
                      <a:pt x="116014" y="119215"/>
                      <a:pt x="126616" y="140617"/>
                    </a:cubicBezTo>
                    <a:cubicBezTo>
                      <a:pt x="123015" y="140017"/>
                      <a:pt x="119615"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8"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6" name="Freeform 45"/>
              <p:cNvSpPr/>
              <p:nvPr/>
            </p:nvSpPr>
            <p:spPr>
              <a:xfrm>
                <a:off x="6194032" y="4312700"/>
                <a:ext cx="149819" cy="143218"/>
              </a:xfrm>
              <a:custGeom>
                <a:avLst/>
                <a:gdLst/>
                <a:ahLst/>
                <a:cxnLst/>
                <a:rect l="l" t="t" r="r" b="b"/>
                <a:pathLst>
                  <a:path w="149819" h="143218">
                    <a:moveTo>
                      <a:pt x="74809" y="0"/>
                    </a:moveTo>
                    <a:cubicBezTo>
                      <a:pt x="119015" y="0"/>
                      <a:pt x="149819" y="26203"/>
                      <a:pt x="149819" y="71609"/>
                    </a:cubicBezTo>
                    <a:cubicBezTo>
                      <a:pt x="149819" y="117014"/>
                      <a:pt x="119015" y="143218"/>
                      <a:pt x="74809" y="143218"/>
                    </a:cubicBezTo>
                    <a:cubicBezTo>
                      <a:pt x="30804" y="143218"/>
                      <a:pt x="0" y="117014"/>
                      <a:pt x="0" y="71609"/>
                    </a:cubicBezTo>
                    <a:cubicBezTo>
                      <a:pt x="0" y="26203"/>
                      <a:pt x="30804" y="0"/>
                      <a:pt x="74809" y="0"/>
                    </a:cubicBezTo>
                    <a:close/>
                    <a:moveTo>
                      <a:pt x="74809" y="7401"/>
                    </a:moveTo>
                    <a:cubicBezTo>
                      <a:pt x="43606" y="7401"/>
                      <a:pt x="19603" y="27203"/>
                      <a:pt x="19603" y="71609"/>
                    </a:cubicBezTo>
                    <a:cubicBezTo>
                      <a:pt x="19603" y="116014"/>
                      <a:pt x="43606" y="135817"/>
                      <a:pt x="74809" y="135817"/>
                    </a:cubicBezTo>
                    <a:cubicBezTo>
                      <a:pt x="106214" y="135817"/>
                      <a:pt x="130216" y="116014"/>
                      <a:pt x="130216" y="71609"/>
                    </a:cubicBezTo>
                    <a:cubicBezTo>
                      <a:pt x="130216" y="27203"/>
                      <a:pt x="106214" y="7401"/>
                      <a:pt x="74809"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5" name="Freeform 44"/>
              <p:cNvSpPr/>
              <p:nvPr/>
            </p:nvSpPr>
            <p:spPr>
              <a:xfrm>
                <a:off x="6527483"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1"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4" name="Freeform 43"/>
              <p:cNvSpPr/>
              <p:nvPr/>
            </p:nvSpPr>
            <p:spPr>
              <a:xfrm>
                <a:off x="6665282" y="4312701"/>
                <a:ext cx="126615" cy="140617"/>
              </a:xfrm>
              <a:custGeom>
                <a:avLst/>
                <a:gdLst/>
                <a:ahLst/>
                <a:cxnLst/>
                <a:rect l="l" t="t" r="r" b="b"/>
                <a:pathLst>
                  <a:path w="126615" h="140617">
                    <a:moveTo>
                      <a:pt x="62607" y="0"/>
                    </a:moveTo>
                    <a:lnTo>
                      <a:pt x="66408" y="0"/>
                    </a:lnTo>
                    <a:cubicBezTo>
                      <a:pt x="86010" y="46406"/>
                      <a:pt x="116014" y="119215"/>
                      <a:pt x="126615" y="140617"/>
                    </a:cubicBezTo>
                    <a:cubicBezTo>
                      <a:pt x="123015" y="140017"/>
                      <a:pt x="119614" y="139617"/>
                      <a:pt x="116014" y="139617"/>
                    </a:cubicBezTo>
                    <a:cubicBezTo>
                      <a:pt x="112414" y="139617"/>
                      <a:pt x="109013" y="140017"/>
                      <a:pt x="105413" y="140617"/>
                    </a:cubicBezTo>
                    <a:cubicBezTo>
                      <a:pt x="101612" y="126816"/>
                      <a:pt x="92011" y="104813"/>
                      <a:pt x="84810" y="87011"/>
                    </a:cubicBezTo>
                    <a:cubicBezTo>
                      <a:pt x="76209" y="86811"/>
                      <a:pt x="67408" y="86611"/>
                      <a:pt x="58607" y="86611"/>
                    </a:cubicBezTo>
                    <a:cubicBezTo>
                      <a:pt x="50406" y="86611"/>
                      <a:pt x="42405" y="86811"/>
                      <a:pt x="34204" y="87011"/>
                    </a:cubicBezTo>
                    <a:cubicBezTo>
                      <a:pt x="25803" y="107613"/>
                      <a:pt x="18202" y="128016"/>
                      <a:pt x="14801" y="140617"/>
                    </a:cubicBezTo>
                    <a:cubicBezTo>
                      <a:pt x="12201" y="140017"/>
                      <a:pt x="9801" y="139617"/>
                      <a:pt x="7401" y="139617"/>
                    </a:cubicBezTo>
                    <a:cubicBezTo>
                      <a:pt x="5000" y="139617"/>
                      <a:pt x="2600" y="140017"/>
                      <a:pt x="0" y="140617"/>
                    </a:cubicBezTo>
                    <a:cubicBezTo>
                      <a:pt x="21402" y="93812"/>
                      <a:pt x="42205" y="47206"/>
                      <a:pt x="62607" y="0"/>
                    </a:cubicBezTo>
                    <a:close/>
                    <a:moveTo>
                      <a:pt x="59807" y="27003"/>
                    </a:moveTo>
                    <a:lnTo>
                      <a:pt x="38004" y="77810"/>
                    </a:lnTo>
                    <a:cubicBezTo>
                      <a:pt x="45005" y="77810"/>
                      <a:pt x="52606" y="78210"/>
                      <a:pt x="59607" y="78210"/>
                    </a:cubicBezTo>
                    <a:cubicBezTo>
                      <a:pt x="67008" y="78210"/>
                      <a:pt x="74609" y="78010"/>
                      <a:pt x="82010" y="77810"/>
                    </a:cubicBezTo>
                    <a:lnTo>
                      <a:pt x="59807" y="270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3" name="Freeform 42"/>
              <p:cNvSpPr/>
              <p:nvPr/>
            </p:nvSpPr>
            <p:spPr>
              <a:xfrm>
                <a:off x="7032308" y="4312700"/>
                <a:ext cx="119615" cy="143218"/>
              </a:xfrm>
              <a:custGeom>
                <a:avLst/>
                <a:gdLst/>
                <a:ahLst/>
                <a:cxnLst/>
                <a:rect l="l" t="t" r="r" b="b"/>
                <a:pathLst>
                  <a:path w="119615" h="143218">
                    <a:moveTo>
                      <a:pt x="3601" y="0"/>
                    </a:moveTo>
                    <a:lnTo>
                      <a:pt x="6801" y="0"/>
                    </a:lnTo>
                    <a:cubicBezTo>
                      <a:pt x="39405" y="35404"/>
                      <a:pt x="83611" y="83610"/>
                      <a:pt x="108014" y="108213"/>
                    </a:cubicBezTo>
                    <a:cubicBezTo>
                      <a:pt x="108014" y="72409"/>
                      <a:pt x="108014" y="33404"/>
                      <a:pt x="106414" y="2600"/>
                    </a:cubicBezTo>
                    <a:cubicBezTo>
                      <a:pt x="108614" y="3200"/>
                      <a:pt x="111014" y="3600"/>
                      <a:pt x="113215" y="3600"/>
                    </a:cubicBezTo>
                    <a:cubicBezTo>
                      <a:pt x="115415" y="3600"/>
                      <a:pt x="117415" y="3200"/>
                      <a:pt x="119615" y="2600"/>
                    </a:cubicBezTo>
                    <a:cubicBezTo>
                      <a:pt x="118415" y="14402"/>
                      <a:pt x="116415" y="54007"/>
                      <a:pt x="116415" y="69608"/>
                    </a:cubicBezTo>
                    <a:cubicBezTo>
                      <a:pt x="116415" y="90011"/>
                      <a:pt x="116815" y="134217"/>
                      <a:pt x="117015" y="143218"/>
                    </a:cubicBezTo>
                    <a:lnTo>
                      <a:pt x="114215" y="143218"/>
                    </a:lnTo>
                    <a:cubicBezTo>
                      <a:pt x="83811" y="107413"/>
                      <a:pt x="47406" y="69008"/>
                      <a:pt x="13202" y="32604"/>
                    </a:cubicBezTo>
                    <a:cubicBezTo>
                      <a:pt x="13002" y="40005"/>
                      <a:pt x="12602" y="52006"/>
                      <a:pt x="12602" y="73209"/>
                    </a:cubicBezTo>
                    <a:cubicBezTo>
                      <a:pt x="12602" y="90411"/>
                      <a:pt x="13402" y="132616"/>
                      <a:pt x="14402" y="140617"/>
                    </a:cubicBezTo>
                    <a:cubicBezTo>
                      <a:pt x="12202" y="140017"/>
                      <a:pt x="9802" y="139617"/>
                      <a:pt x="7401" y="139617"/>
                    </a:cubicBezTo>
                    <a:cubicBezTo>
                      <a:pt x="5001" y="139617"/>
                      <a:pt x="2601" y="140017"/>
                      <a:pt x="0" y="140617"/>
                    </a:cubicBezTo>
                    <a:cubicBezTo>
                      <a:pt x="1600" y="131216"/>
                      <a:pt x="4201" y="80010"/>
                      <a:pt x="4201" y="53606"/>
                    </a:cubicBezTo>
                    <a:cubicBezTo>
                      <a:pt x="4201" y="28403"/>
                      <a:pt x="4201" y="9001"/>
                      <a:pt x="36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2" name="Freeform 41"/>
              <p:cNvSpPr/>
              <p:nvPr/>
            </p:nvSpPr>
            <p:spPr>
              <a:xfrm>
                <a:off x="7594807" y="4312700"/>
                <a:ext cx="82010" cy="143218"/>
              </a:xfrm>
              <a:custGeom>
                <a:avLst/>
                <a:gdLst/>
                <a:ahLst/>
                <a:cxnLst/>
                <a:rect l="l" t="t" r="r" b="b"/>
                <a:pathLst>
                  <a:path w="82010" h="143218">
                    <a:moveTo>
                      <a:pt x="46806" y="0"/>
                    </a:moveTo>
                    <a:cubicBezTo>
                      <a:pt x="59408" y="0"/>
                      <a:pt x="68409" y="3000"/>
                      <a:pt x="76410" y="9401"/>
                    </a:cubicBezTo>
                    <a:cubicBezTo>
                      <a:pt x="74010" y="14002"/>
                      <a:pt x="72609" y="18602"/>
                      <a:pt x="71009" y="26203"/>
                    </a:cubicBezTo>
                    <a:lnTo>
                      <a:pt x="68609" y="26203"/>
                    </a:lnTo>
                    <a:cubicBezTo>
                      <a:pt x="65809" y="18802"/>
                      <a:pt x="59808" y="7401"/>
                      <a:pt x="44806" y="7401"/>
                    </a:cubicBezTo>
                    <a:cubicBezTo>
                      <a:pt x="29804" y="7401"/>
                      <a:pt x="19003" y="17602"/>
                      <a:pt x="19003" y="32204"/>
                    </a:cubicBezTo>
                    <a:cubicBezTo>
                      <a:pt x="19003" y="69608"/>
                      <a:pt x="82010" y="54007"/>
                      <a:pt x="82010" y="98212"/>
                    </a:cubicBezTo>
                    <a:cubicBezTo>
                      <a:pt x="82010" y="122615"/>
                      <a:pt x="63808" y="143218"/>
                      <a:pt x="33004" y="143218"/>
                    </a:cubicBezTo>
                    <a:cubicBezTo>
                      <a:pt x="16402" y="143218"/>
                      <a:pt x="7001" y="137417"/>
                      <a:pt x="0" y="131816"/>
                    </a:cubicBezTo>
                    <a:cubicBezTo>
                      <a:pt x="2401" y="125615"/>
                      <a:pt x="3001" y="121615"/>
                      <a:pt x="3801" y="114014"/>
                    </a:cubicBezTo>
                    <a:lnTo>
                      <a:pt x="6201" y="114014"/>
                    </a:lnTo>
                    <a:cubicBezTo>
                      <a:pt x="10602" y="123415"/>
                      <a:pt x="20603" y="134817"/>
                      <a:pt x="37805" y="134817"/>
                    </a:cubicBezTo>
                    <a:cubicBezTo>
                      <a:pt x="55607" y="134817"/>
                      <a:pt x="66409" y="121815"/>
                      <a:pt x="66409" y="105813"/>
                    </a:cubicBezTo>
                    <a:cubicBezTo>
                      <a:pt x="66409" y="69008"/>
                      <a:pt x="3401" y="84810"/>
                      <a:pt x="3401" y="37805"/>
                    </a:cubicBezTo>
                    <a:cubicBezTo>
                      <a:pt x="3401" y="15602"/>
                      <a:pt x="20203" y="0"/>
                      <a:pt x="468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1" name="Freeform 40"/>
              <p:cNvSpPr/>
              <p:nvPr/>
            </p:nvSpPr>
            <p:spPr>
              <a:xfrm>
                <a:off x="5380007" y="4315301"/>
                <a:ext cx="103213" cy="138017"/>
              </a:xfrm>
              <a:custGeom>
                <a:avLst/>
                <a:gdLst/>
                <a:ahLst/>
                <a:cxnLst/>
                <a:rect l="l" t="t" r="r" b="b"/>
                <a:pathLst>
                  <a:path w="103213" h="138017">
                    <a:moveTo>
                      <a:pt x="0" y="0"/>
                    </a:moveTo>
                    <a:cubicBezTo>
                      <a:pt x="17202" y="600"/>
                      <a:pt x="34404" y="1000"/>
                      <a:pt x="51606" y="1000"/>
                    </a:cubicBezTo>
                    <a:cubicBezTo>
                      <a:pt x="68808" y="1000"/>
                      <a:pt x="86010" y="600"/>
                      <a:pt x="103213" y="0"/>
                    </a:cubicBezTo>
                    <a:cubicBezTo>
                      <a:pt x="102613" y="2200"/>
                      <a:pt x="102213" y="4201"/>
                      <a:pt x="102213" y="6401"/>
                    </a:cubicBezTo>
                    <a:cubicBezTo>
                      <a:pt x="102213" y="8401"/>
                      <a:pt x="102613"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40" name="Freeform 39"/>
              <p:cNvSpPr/>
              <p:nvPr/>
            </p:nvSpPr>
            <p:spPr>
              <a:xfrm>
                <a:off x="5641658" y="4315301"/>
                <a:ext cx="73810" cy="138017"/>
              </a:xfrm>
              <a:custGeom>
                <a:avLst/>
                <a:gdLst/>
                <a:ahLst/>
                <a:cxnLst/>
                <a:rect l="l" t="t" r="r" b="b"/>
                <a:pathLst>
                  <a:path w="73810" h="138017">
                    <a:moveTo>
                      <a:pt x="0" y="0"/>
                    </a:moveTo>
                    <a:cubicBezTo>
                      <a:pt x="3401" y="600"/>
                      <a:pt x="6601" y="1000"/>
                      <a:pt x="9802" y="1000"/>
                    </a:cubicBezTo>
                    <a:cubicBezTo>
                      <a:pt x="13002" y="1000"/>
                      <a:pt x="16203"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10" y="130016"/>
                      <a:pt x="72810" y="132017"/>
                    </a:cubicBezTo>
                    <a:cubicBezTo>
                      <a:pt x="72810" y="134017"/>
                      <a:pt x="73210" y="136017"/>
                      <a:pt x="73810" y="138017"/>
                    </a:cubicBezTo>
                    <a:cubicBezTo>
                      <a:pt x="61608" y="137417"/>
                      <a:pt x="49207" y="137017"/>
                      <a:pt x="37005" y="137017"/>
                    </a:cubicBezTo>
                    <a:cubicBezTo>
                      <a:pt x="24603"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9" name="Freeform 38"/>
              <p:cNvSpPr/>
              <p:nvPr/>
            </p:nvSpPr>
            <p:spPr>
              <a:xfrm>
                <a:off x="6079808" y="4315301"/>
                <a:ext cx="101013" cy="138017"/>
              </a:xfrm>
              <a:custGeom>
                <a:avLst/>
                <a:gdLst/>
                <a:ahLst/>
                <a:cxnLst/>
                <a:rect l="l" t="t" r="r" b="b"/>
                <a:pathLst>
                  <a:path w="101013" h="138017">
                    <a:moveTo>
                      <a:pt x="0" y="0"/>
                    </a:moveTo>
                    <a:cubicBezTo>
                      <a:pt x="7601" y="600"/>
                      <a:pt x="15202" y="1000"/>
                      <a:pt x="22803" y="1000"/>
                    </a:cubicBezTo>
                    <a:cubicBezTo>
                      <a:pt x="30404" y="1000"/>
                      <a:pt x="38005" y="0"/>
                      <a:pt x="45606" y="0"/>
                    </a:cubicBezTo>
                    <a:cubicBezTo>
                      <a:pt x="68209" y="0"/>
                      <a:pt x="87211" y="7801"/>
                      <a:pt x="87211" y="31604"/>
                    </a:cubicBezTo>
                    <a:cubicBezTo>
                      <a:pt x="87211" y="57407"/>
                      <a:pt x="61408" y="67809"/>
                      <a:pt x="46206" y="69809"/>
                    </a:cubicBezTo>
                    <a:cubicBezTo>
                      <a:pt x="56008" y="82010"/>
                      <a:pt x="89412" y="125016"/>
                      <a:pt x="101013" y="138017"/>
                    </a:cubicBezTo>
                    <a:cubicBezTo>
                      <a:pt x="97013" y="137417"/>
                      <a:pt x="93012" y="137017"/>
                      <a:pt x="89012" y="137017"/>
                    </a:cubicBezTo>
                    <a:cubicBezTo>
                      <a:pt x="85211" y="137017"/>
                      <a:pt x="81211" y="137417"/>
                      <a:pt x="77410" y="138017"/>
                    </a:cubicBezTo>
                    <a:cubicBezTo>
                      <a:pt x="69409" y="125816"/>
                      <a:pt x="42806" y="89011"/>
                      <a:pt x="25604" y="71609"/>
                    </a:cubicBezTo>
                    <a:lnTo>
                      <a:pt x="18003" y="71609"/>
                    </a:lnTo>
                    <a:lnTo>
                      <a:pt x="18003" y="86211"/>
                    </a:lnTo>
                    <a:cubicBezTo>
                      <a:pt x="18003" y="103413"/>
                      <a:pt x="18803" y="120815"/>
                      <a:pt x="19603" y="138017"/>
                    </a:cubicBezTo>
                    <a:cubicBezTo>
                      <a:pt x="16203"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moveTo>
                      <a:pt x="38605" y="7401"/>
                    </a:moveTo>
                    <a:cubicBezTo>
                      <a:pt x="29404" y="7401"/>
                      <a:pt x="23403" y="8001"/>
                      <a:pt x="19203" y="8401"/>
                    </a:cubicBezTo>
                    <a:cubicBezTo>
                      <a:pt x="18603" y="23003"/>
                      <a:pt x="18003" y="37405"/>
                      <a:pt x="18003" y="51807"/>
                    </a:cubicBezTo>
                    <a:lnTo>
                      <a:pt x="18003" y="63208"/>
                    </a:lnTo>
                    <a:cubicBezTo>
                      <a:pt x="21603" y="64008"/>
                      <a:pt x="26204" y="64208"/>
                      <a:pt x="31404" y="64208"/>
                    </a:cubicBezTo>
                    <a:cubicBezTo>
                      <a:pt x="47806" y="64208"/>
                      <a:pt x="69609" y="57407"/>
                      <a:pt x="69609" y="33604"/>
                    </a:cubicBezTo>
                    <a:cubicBezTo>
                      <a:pt x="69609" y="12602"/>
                      <a:pt x="52207" y="7401"/>
                      <a:pt x="38605"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8" name="Freeform 37"/>
              <p:cNvSpPr/>
              <p:nvPr/>
            </p:nvSpPr>
            <p:spPr>
              <a:xfrm>
                <a:off x="6365558" y="4315301"/>
                <a:ext cx="73810" cy="138017"/>
              </a:xfrm>
              <a:custGeom>
                <a:avLst/>
                <a:gdLst/>
                <a:ahLst/>
                <a:cxnLst/>
                <a:rect l="l" t="t" r="r" b="b"/>
                <a:pathLst>
                  <a:path w="73810" h="138017">
                    <a:moveTo>
                      <a:pt x="0" y="0"/>
                    </a:moveTo>
                    <a:cubicBezTo>
                      <a:pt x="3401" y="600"/>
                      <a:pt x="6601" y="1000"/>
                      <a:pt x="9802" y="1000"/>
                    </a:cubicBezTo>
                    <a:cubicBezTo>
                      <a:pt x="13002" y="1000"/>
                      <a:pt x="16202" y="600"/>
                      <a:pt x="19603" y="0"/>
                    </a:cubicBezTo>
                    <a:cubicBezTo>
                      <a:pt x="18803" y="17202"/>
                      <a:pt x="18003" y="34604"/>
                      <a:pt x="18003" y="51807"/>
                    </a:cubicBezTo>
                    <a:cubicBezTo>
                      <a:pt x="18003" y="85411"/>
                      <a:pt x="18403" y="109014"/>
                      <a:pt x="18603" y="128616"/>
                    </a:cubicBezTo>
                    <a:cubicBezTo>
                      <a:pt x="37405" y="128616"/>
                      <a:pt x="53807" y="128616"/>
                      <a:pt x="73810" y="126016"/>
                    </a:cubicBezTo>
                    <a:cubicBezTo>
                      <a:pt x="73210" y="128016"/>
                      <a:pt x="72809" y="130016"/>
                      <a:pt x="72809" y="132017"/>
                    </a:cubicBezTo>
                    <a:cubicBezTo>
                      <a:pt x="72809" y="134017"/>
                      <a:pt x="73210" y="136017"/>
                      <a:pt x="73810" y="138017"/>
                    </a:cubicBezTo>
                    <a:cubicBezTo>
                      <a:pt x="61608" y="137417"/>
                      <a:pt x="49207" y="137017"/>
                      <a:pt x="37005" y="137017"/>
                    </a:cubicBezTo>
                    <a:cubicBezTo>
                      <a:pt x="24604" y="137017"/>
                      <a:pt x="12402"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7" name="Freeform 36"/>
              <p:cNvSpPr/>
              <p:nvPr/>
            </p:nvSpPr>
            <p:spPr>
              <a:xfrm>
                <a:off x="6470333"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1" y="103413"/>
                      <a:pt x="1601" y="86211"/>
                    </a:cubicBezTo>
                    <a:lnTo>
                      <a:pt x="1601" y="51807"/>
                    </a:lnTo>
                    <a:cubicBezTo>
                      <a:pt x="1601"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6" name="Freeform 35"/>
              <p:cNvSpPr/>
              <p:nvPr/>
            </p:nvSpPr>
            <p:spPr>
              <a:xfrm>
                <a:off x="6880709" y="4315300"/>
                <a:ext cx="118014" cy="140618"/>
              </a:xfrm>
              <a:custGeom>
                <a:avLst/>
                <a:gdLst/>
                <a:ahLst/>
                <a:cxnLst/>
                <a:rect l="l" t="t" r="r" b="b"/>
                <a:pathLst>
                  <a:path w="118014" h="140618">
                    <a:moveTo>
                      <a:pt x="0" y="0"/>
                    </a:moveTo>
                    <a:cubicBezTo>
                      <a:pt x="3200" y="600"/>
                      <a:pt x="7200" y="1000"/>
                      <a:pt x="10401" y="1000"/>
                    </a:cubicBezTo>
                    <a:cubicBezTo>
                      <a:pt x="13201" y="1000"/>
                      <a:pt x="16401" y="600"/>
                      <a:pt x="19002" y="0"/>
                    </a:cubicBezTo>
                    <a:cubicBezTo>
                      <a:pt x="17802" y="11802"/>
                      <a:pt x="16601" y="39005"/>
                      <a:pt x="16601" y="68609"/>
                    </a:cubicBezTo>
                    <a:cubicBezTo>
                      <a:pt x="16601" y="95812"/>
                      <a:pt x="16601" y="131216"/>
                      <a:pt x="61207" y="131216"/>
                    </a:cubicBezTo>
                    <a:cubicBezTo>
                      <a:pt x="105013" y="131216"/>
                      <a:pt x="105013" y="90211"/>
                      <a:pt x="105013" y="65008"/>
                    </a:cubicBezTo>
                    <a:cubicBezTo>
                      <a:pt x="105013" y="27003"/>
                      <a:pt x="105013" y="7801"/>
                      <a:pt x="103812" y="0"/>
                    </a:cubicBezTo>
                    <a:cubicBezTo>
                      <a:pt x="106413" y="600"/>
                      <a:pt x="109213" y="1000"/>
                      <a:pt x="112013" y="1000"/>
                    </a:cubicBezTo>
                    <a:cubicBezTo>
                      <a:pt x="114014" y="1000"/>
                      <a:pt x="116214" y="600"/>
                      <a:pt x="118014" y="0"/>
                    </a:cubicBezTo>
                    <a:cubicBezTo>
                      <a:pt x="116414" y="18602"/>
                      <a:pt x="114814" y="53807"/>
                      <a:pt x="114414" y="83010"/>
                    </a:cubicBezTo>
                    <a:cubicBezTo>
                      <a:pt x="114014" y="118415"/>
                      <a:pt x="93411" y="140618"/>
                      <a:pt x="57407" y="140618"/>
                    </a:cubicBezTo>
                    <a:cubicBezTo>
                      <a:pt x="17802" y="140618"/>
                      <a:pt x="199" y="122215"/>
                      <a:pt x="199" y="83411"/>
                    </a:cubicBezTo>
                    <a:cubicBezTo>
                      <a:pt x="199" y="71009"/>
                      <a:pt x="1200" y="61808"/>
                      <a:pt x="1200" y="51807"/>
                    </a:cubicBezTo>
                    <a:cubicBezTo>
                      <a:pt x="1200" y="29804"/>
                      <a:pt x="399" y="11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5" name="Freeform 34"/>
              <p:cNvSpPr/>
              <p:nvPr/>
            </p:nvSpPr>
            <p:spPr>
              <a:xfrm>
                <a:off x="7184708" y="4315301"/>
                <a:ext cx="19603" cy="138017"/>
              </a:xfrm>
              <a:custGeom>
                <a:avLst/>
                <a:gdLst/>
                <a:ahLst/>
                <a:cxnLst/>
                <a:rect l="l" t="t" r="r" b="b"/>
                <a:pathLst>
                  <a:path w="19603" h="138017">
                    <a:moveTo>
                      <a:pt x="0" y="0"/>
                    </a:moveTo>
                    <a:cubicBezTo>
                      <a:pt x="3401" y="600"/>
                      <a:pt x="6601" y="1000"/>
                      <a:pt x="9802" y="1000"/>
                    </a:cubicBezTo>
                    <a:cubicBezTo>
                      <a:pt x="13002" y="1000"/>
                      <a:pt x="16202" y="600"/>
                      <a:pt x="19603" y="0"/>
                    </a:cubicBezTo>
                    <a:cubicBezTo>
                      <a:pt x="18803" y="17202"/>
                      <a:pt x="18003" y="34604"/>
                      <a:pt x="18003" y="51807"/>
                    </a:cubicBezTo>
                    <a:lnTo>
                      <a:pt x="18003" y="86211"/>
                    </a:lnTo>
                    <a:cubicBezTo>
                      <a:pt x="18003" y="103413"/>
                      <a:pt x="18803" y="120815"/>
                      <a:pt x="19603" y="138017"/>
                    </a:cubicBezTo>
                    <a:cubicBezTo>
                      <a:pt x="16202" y="137417"/>
                      <a:pt x="13002" y="137017"/>
                      <a:pt x="9802" y="137017"/>
                    </a:cubicBezTo>
                    <a:cubicBezTo>
                      <a:pt x="6601" y="137017"/>
                      <a:pt x="3401" y="137417"/>
                      <a:pt x="0" y="138017"/>
                    </a:cubicBezTo>
                    <a:cubicBezTo>
                      <a:pt x="801" y="120815"/>
                      <a:pt x="1600" y="103413"/>
                      <a:pt x="1600" y="86211"/>
                    </a:cubicBezTo>
                    <a:lnTo>
                      <a:pt x="1600" y="51807"/>
                    </a:lnTo>
                    <a:cubicBezTo>
                      <a:pt x="1600" y="34604"/>
                      <a:pt x="801"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4" name="Freeform 33"/>
              <p:cNvSpPr/>
              <p:nvPr/>
            </p:nvSpPr>
            <p:spPr>
              <a:xfrm>
                <a:off x="7227257" y="4315301"/>
                <a:ext cx="126615" cy="138017"/>
              </a:xfrm>
              <a:custGeom>
                <a:avLst/>
                <a:gdLst/>
                <a:ahLst/>
                <a:cxnLst/>
                <a:rect l="l" t="t" r="r" b="b"/>
                <a:pathLst>
                  <a:path w="126615" h="138017">
                    <a:moveTo>
                      <a:pt x="0" y="0"/>
                    </a:moveTo>
                    <a:cubicBezTo>
                      <a:pt x="3400" y="600"/>
                      <a:pt x="7000" y="1000"/>
                      <a:pt x="10401" y="1000"/>
                    </a:cubicBezTo>
                    <a:cubicBezTo>
                      <a:pt x="13801" y="1000"/>
                      <a:pt x="17402" y="600"/>
                      <a:pt x="20802" y="0"/>
                    </a:cubicBezTo>
                    <a:cubicBezTo>
                      <a:pt x="32604" y="35405"/>
                      <a:pt x="49606" y="77810"/>
                      <a:pt x="66408" y="118215"/>
                    </a:cubicBezTo>
                    <a:cubicBezTo>
                      <a:pt x="81010" y="85811"/>
                      <a:pt x="103412" y="26203"/>
                      <a:pt x="111814" y="0"/>
                    </a:cubicBezTo>
                    <a:cubicBezTo>
                      <a:pt x="114214" y="600"/>
                      <a:pt x="116814" y="1000"/>
                      <a:pt x="119214" y="1000"/>
                    </a:cubicBezTo>
                    <a:cubicBezTo>
                      <a:pt x="121615" y="1000"/>
                      <a:pt x="124215" y="600"/>
                      <a:pt x="126615" y="0"/>
                    </a:cubicBezTo>
                    <a:cubicBezTo>
                      <a:pt x="105813" y="46006"/>
                      <a:pt x="86611" y="92012"/>
                      <a:pt x="69008" y="138017"/>
                    </a:cubicBezTo>
                    <a:cubicBezTo>
                      <a:pt x="66808" y="137417"/>
                      <a:pt x="64608" y="137017"/>
                      <a:pt x="62407" y="137017"/>
                    </a:cubicBezTo>
                    <a:cubicBezTo>
                      <a:pt x="60207" y="137017"/>
                      <a:pt x="57607" y="137417"/>
                      <a:pt x="55807" y="138017"/>
                    </a:cubicBezTo>
                    <a:cubicBezTo>
                      <a:pt x="43805" y="105013"/>
                      <a:pt x="19402" y="4600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3" name="Freeform 32"/>
              <p:cNvSpPr/>
              <p:nvPr/>
            </p:nvSpPr>
            <p:spPr>
              <a:xfrm>
                <a:off x="7375209" y="4315301"/>
                <a:ext cx="72409" cy="138017"/>
              </a:xfrm>
              <a:custGeom>
                <a:avLst/>
                <a:gdLst/>
                <a:ahLst/>
                <a:cxnLst/>
                <a:rect l="l" t="t" r="r" b="b"/>
                <a:pathLst>
                  <a:path w="72409" h="138017">
                    <a:moveTo>
                      <a:pt x="0" y="0"/>
                    </a:moveTo>
                    <a:cubicBezTo>
                      <a:pt x="12001" y="600"/>
                      <a:pt x="23802" y="1000"/>
                      <a:pt x="35804" y="1000"/>
                    </a:cubicBezTo>
                    <a:cubicBezTo>
                      <a:pt x="47805" y="1000"/>
                      <a:pt x="59607" y="600"/>
                      <a:pt x="71408" y="0"/>
                    </a:cubicBezTo>
                    <a:cubicBezTo>
                      <a:pt x="71008" y="2000"/>
                      <a:pt x="70808" y="4001"/>
                      <a:pt x="70808" y="6001"/>
                    </a:cubicBezTo>
                    <a:cubicBezTo>
                      <a:pt x="70808" y="8001"/>
                      <a:pt x="71008" y="10001"/>
                      <a:pt x="71408" y="12002"/>
                    </a:cubicBezTo>
                    <a:cubicBezTo>
                      <a:pt x="54606" y="10801"/>
                      <a:pt x="44805" y="9401"/>
                      <a:pt x="18802" y="9401"/>
                    </a:cubicBezTo>
                    <a:cubicBezTo>
                      <a:pt x="18602" y="18002"/>
                      <a:pt x="18002" y="25003"/>
                      <a:pt x="18002" y="34804"/>
                    </a:cubicBezTo>
                    <a:cubicBezTo>
                      <a:pt x="18002" y="45206"/>
                      <a:pt x="18202" y="56207"/>
                      <a:pt x="18202" y="61208"/>
                    </a:cubicBezTo>
                    <a:cubicBezTo>
                      <a:pt x="41805" y="61208"/>
                      <a:pt x="55006" y="60208"/>
                      <a:pt x="66808" y="59208"/>
                    </a:cubicBezTo>
                    <a:cubicBezTo>
                      <a:pt x="66408" y="61208"/>
                      <a:pt x="66208" y="63408"/>
                      <a:pt x="66208" y="65408"/>
                    </a:cubicBezTo>
                    <a:cubicBezTo>
                      <a:pt x="66208" y="67409"/>
                      <a:pt x="66408" y="69409"/>
                      <a:pt x="66808" y="71409"/>
                    </a:cubicBezTo>
                    <a:cubicBezTo>
                      <a:pt x="53006" y="70009"/>
                      <a:pt x="27803" y="69609"/>
                      <a:pt x="18202" y="69609"/>
                    </a:cubicBezTo>
                    <a:cubicBezTo>
                      <a:pt x="18002" y="74409"/>
                      <a:pt x="18002" y="79410"/>
                      <a:pt x="18002" y="98612"/>
                    </a:cubicBezTo>
                    <a:cubicBezTo>
                      <a:pt x="18002" y="113814"/>
                      <a:pt x="18202" y="123616"/>
                      <a:pt x="18402" y="128616"/>
                    </a:cubicBezTo>
                    <a:cubicBezTo>
                      <a:pt x="36204" y="128616"/>
                      <a:pt x="59807" y="128416"/>
                      <a:pt x="72409" y="126016"/>
                    </a:cubicBezTo>
                    <a:cubicBezTo>
                      <a:pt x="72009" y="127816"/>
                      <a:pt x="71808" y="130416"/>
                      <a:pt x="71808" y="132217"/>
                    </a:cubicBezTo>
                    <a:cubicBezTo>
                      <a:pt x="71808" y="134017"/>
                      <a:pt x="72009" y="136217"/>
                      <a:pt x="72409" y="138017"/>
                    </a:cubicBezTo>
                    <a:cubicBezTo>
                      <a:pt x="60607" y="137417"/>
                      <a:pt x="48606" y="137017"/>
                      <a:pt x="36404" y="137017"/>
                    </a:cubicBezTo>
                    <a:cubicBezTo>
                      <a:pt x="24202" y="137017"/>
                      <a:pt x="12201" y="137417"/>
                      <a:pt x="0" y="138017"/>
                    </a:cubicBezTo>
                    <a:cubicBezTo>
                      <a:pt x="800" y="120615"/>
                      <a:pt x="1600" y="103213"/>
                      <a:pt x="1600" y="86011"/>
                    </a:cubicBezTo>
                    <a:lnTo>
                      <a:pt x="1600" y="51607"/>
                    </a:lnTo>
                    <a:cubicBezTo>
                      <a:pt x="1600" y="34404"/>
                      <a:pt x="800" y="170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2" name="Freeform 31"/>
              <p:cNvSpPr/>
              <p:nvPr/>
            </p:nvSpPr>
            <p:spPr>
              <a:xfrm>
                <a:off x="7479984" y="4315301"/>
                <a:ext cx="101012" cy="138017"/>
              </a:xfrm>
              <a:custGeom>
                <a:avLst/>
                <a:gdLst/>
                <a:ahLst/>
                <a:cxnLst/>
                <a:rect l="l" t="t" r="r" b="b"/>
                <a:pathLst>
                  <a:path w="101012" h="138017">
                    <a:moveTo>
                      <a:pt x="0" y="0"/>
                    </a:moveTo>
                    <a:cubicBezTo>
                      <a:pt x="7600" y="600"/>
                      <a:pt x="15201" y="1000"/>
                      <a:pt x="22802" y="1000"/>
                    </a:cubicBezTo>
                    <a:cubicBezTo>
                      <a:pt x="30403" y="1000"/>
                      <a:pt x="38004" y="0"/>
                      <a:pt x="45605" y="0"/>
                    </a:cubicBezTo>
                    <a:cubicBezTo>
                      <a:pt x="68208" y="0"/>
                      <a:pt x="87210" y="7801"/>
                      <a:pt x="87210" y="31604"/>
                    </a:cubicBezTo>
                    <a:cubicBezTo>
                      <a:pt x="87210" y="57407"/>
                      <a:pt x="61407" y="67809"/>
                      <a:pt x="46205" y="69809"/>
                    </a:cubicBezTo>
                    <a:cubicBezTo>
                      <a:pt x="56006" y="82010"/>
                      <a:pt x="89411" y="125016"/>
                      <a:pt x="101012" y="138017"/>
                    </a:cubicBezTo>
                    <a:cubicBezTo>
                      <a:pt x="97012" y="137417"/>
                      <a:pt x="93011" y="137017"/>
                      <a:pt x="89010" y="137017"/>
                    </a:cubicBezTo>
                    <a:cubicBezTo>
                      <a:pt x="85210" y="137017"/>
                      <a:pt x="81210" y="137417"/>
                      <a:pt x="77409" y="138017"/>
                    </a:cubicBezTo>
                    <a:cubicBezTo>
                      <a:pt x="69408" y="125816"/>
                      <a:pt x="42805" y="89011"/>
                      <a:pt x="25603" y="71609"/>
                    </a:cubicBezTo>
                    <a:lnTo>
                      <a:pt x="18002" y="71609"/>
                    </a:ln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moveTo>
                      <a:pt x="38604" y="7401"/>
                    </a:moveTo>
                    <a:cubicBezTo>
                      <a:pt x="29403" y="7401"/>
                      <a:pt x="23402" y="8001"/>
                      <a:pt x="19202" y="8401"/>
                    </a:cubicBezTo>
                    <a:cubicBezTo>
                      <a:pt x="18602" y="23003"/>
                      <a:pt x="18002" y="37405"/>
                      <a:pt x="18002" y="51807"/>
                    </a:cubicBezTo>
                    <a:lnTo>
                      <a:pt x="18002" y="63208"/>
                    </a:lnTo>
                    <a:cubicBezTo>
                      <a:pt x="21602" y="64008"/>
                      <a:pt x="26203" y="64208"/>
                      <a:pt x="31403" y="64208"/>
                    </a:cubicBezTo>
                    <a:cubicBezTo>
                      <a:pt x="47805" y="64208"/>
                      <a:pt x="69608" y="57407"/>
                      <a:pt x="69608" y="33604"/>
                    </a:cubicBezTo>
                    <a:cubicBezTo>
                      <a:pt x="69608" y="12602"/>
                      <a:pt x="52206" y="7401"/>
                      <a:pt x="38604" y="74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1" name="Freeform 30"/>
              <p:cNvSpPr/>
              <p:nvPr/>
            </p:nvSpPr>
            <p:spPr>
              <a:xfrm>
                <a:off x="7708584" y="4315301"/>
                <a:ext cx="19602" cy="138017"/>
              </a:xfrm>
              <a:custGeom>
                <a:avLst/>
                <a:gdLst/>
                <a:ahLst/>
                <a:cxnLst/>
                <a:rect l="l" t="t" r="r" b="b"/>
                <a:pathLst>
                  <a:path w="19602" h="138017">
                    <a:moveTo>
                      <a:pt x="0" y="0"/>
                    </a:moveTo>
                    <a:cubicBezTo>
                      <a:pt x="3400" y="600"/>
                      <a:pt x="6600" y="1000"/>
                      <a:pt x="9801" y="1000"/>
                    </a:cubicBezTo>
                    <a:cubicBezTo>
                      <a:pt x="13001" y="1000"/>
                      <a:pt x="16201" y="600"/>
                      <a:pt x="19602" y="0"/>
                    </a:cubicBezTo>
                    <a:cubicBezTo>
                      <a:pt x="18802" y="17202"/>
                      <a:pt x="18002" y="34604"/>
                      <a:pt x="18002" y="51807"/>
                    </a:cubicBezTo>
                    <a:lnTo>
                      <a:pt x="18002" y="86211"/>
                    </a:lnTo>
                    <a:cubicBezTo>
                      <a:pt x="18002" y="103413"/>
                      <a:pt x="18802" y="120815"/>
                      <a:pt x="19602" y="138017"/>
                    </a:cubicBezTo>
                    <a:cubicBezTo>
                      <a:pt x="16201" y="137417"/>
                      <a:pt x="13001" y="137017"/>
                      <a:pt x="9801" y="137017"/>
                    </a:cubicBezTo>
                    <a:cubicBezTo>
                      <a:pt x="6600" y="137017"/>
                      <a:pt x="3400" y="137417"/>
                      <a:pt x="0" y="138017"/>
                    </a:cubicBezTo>
                    <a:cubicBezTo>
                      <a:pt x="800" y="120815"/>
                      <a:pt x="1600" y="103413"/>
                      <a:pt x="1600" y="86211"/>
                    </a:cubicBezTo>
                    <a:lnTo>
                      <a:pt x="1600" y="51807"/>
                    </a:lnTo>
                    <a:cubicBezTo>
                      <a:pt x="1600" y="34604"/>
                      <a:pt x="800" y="172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30" name="Freeform 29"/>
              <p:cNvSpPr/>
              <p:nvPr/>
            </p:nvSpPr>
            <p:spPr>
              <a:xfrm>
                <a:off x="7751732" y="4315301"/>
                <a:ext cx="103213" cy="138017"/>
              </a:xfrm>
              <a:custGeom>
                <a:avLst/>
                <a:gdLst/>
                <a:ahLst/>
                <a:cxnLst/>
                <a:rect l="l" t="t" r="r" b="b"/>
                <a:pathLst>
                  <a:path w="103213" h="138017">
                    <a:moveTo>
                      <a:pt x="0" y="0"/>
                    </a:moveTo>
                    <a:cubicBezTo>
                      <a:pt x="17202" y="600"/>
                      <a:pt x="34404" y="1000"/>
                      <a:pt x="51606" y="1000"/>
                    </a:cubicBezTo>
                    <a:cubicBezTo>
                      <a:pt x="68808" y="1000"/>
                      <a:pt x="86011" y="600"/>
                      <a:pt x="103213" y="0"/>
                    </a:cubicBezTo>
                    <a:cubicBezTo>
                      <a:pt x="102612" y="2200"/>
                      <a:pt x="102212" y="4201"/>
                      <a:pt x="102212" y="6401"/>
                    </a:cubicBezTo>
                    <a:cubicBezTo>
                      <a:pt x="102212" y="8401"/>
                      <a:pt x="102612" y="10601"/>
                      <a:pt x="103213" y="12602"/>
                    </a:cubicBezTo>
                    <a:cubicBezTo>
                      <a:pt x="92011" y="11202"/>
                      <a:pt x="74209" y="10401"/>
                      <a:pt x="60407" y="10401"/>
                    </a:cubicBezTo>
                    <a:cubicBezTo>
                      <a:pt x="60007" y="24203"/>
                      <a:pt x="59807" y="38005"/>
                      <a:pt x="59807" y="51807"/>
                    </a:cubicBezTo>
                    <a:lnTo>
                      <a:pt x="59807" y="86211"/>
                    </a:lnTo>
                    <a:cubicBezTo>
                      <a:pt x="59807" y="103413"/>
                      <a:pt x="60607" y="120815"/>
                      <a:pt x="61407" y="138017"/>
                    </a:cubicBezTo>
                    <a:cubicBezTo>
                      <a:pt x="58007" y="137417"/>
                      <a:pt x="54807" y="137017"/>
                      <a:pt x="51606" y="137017"/>
                    </a:cubicBezTo>
                    <a:cubicBezTo>
                      <a:pt x="48406" y="137017"/>
                      <a:pt x="45205" y="137417"/>
                      <a:pt x="41805" y="138017"/>
                    </a:cubicBezTo>
                    <a:cubicBezTo>
                      <a:pt x="42605" y="120815"/>
                      <a:pt x="43405" y="103413"/>
                      <a:pt x="43405" y="86211"/>
                    </a:cubicBezTo>
                    <a:lnTo>
                      <a:pt x="43405" y="51807"/>
                    </a:lnTo>
                    <a:cubicBezTo>
                      <a:pt x="43405" y="38005"/>
                      <a:pt x="43205" y="24203"/>
                      <a:pt x="42805" y="10401"/>
                    </a:cubicBezTo>
                    <a:cubicBezTo>
                      <a:pt x="29003" y="10401"/>
                      <a:pt x="11201" y="11202"/>
                      <a:pt x="0" y="12602"/>
                    </a:cubicBezTo>
                    <a:cubicBezTo>
                      <a:pt x="600" y="10601"/>
                      <a:pt x="1000" y="8401"/>
                      <a:pt x="1000" y="6201"/>
                    </a:cubicBezTo>
                    <a:cubicBezTo>
                      <a:pt x="1000" y="4201"/>
                      <a:pt x="600" y="220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sp>
            <p:nvSpPr>
              <p:cNvPr id="29" name="Freeform 28"/>
              <p:cNvSpPr/>
              <p:nvPr/>
            </p:nvSpPr>
            <p:spPr>
              <a:xfrm>
                <a:off x="7866432" y="4315301"/>
                <a:ext cx="113414" cy="138017"/>
              </a:xfrm>
              <a:custGeom>
                <a:avLst/>
                <a:gdLst/>
                <a:ahLst/>
                <a:cxnLst/>
                <a:rect l="l" t="t" r="r" b="b"/>
                <a:pathLst>
                  <a:path w="113414" h="138017">
                    <a:moveTo>
                      <a:pt x="0" y="0"/>
                    </a:moveTo>
                    <a:cubicBezTo>
                      <a:pt x="3600" y="600"/>
                      <a:pt x="7401" y="1000"/>
                      <a:pt x="11001" y="1000"/>
                    </a:cubicBezTo>
                    <a:cubicBezTo>
                      <a:pt x="14601" y="1000"/>
                      <a:pt x="18402" y="600"/>
                      <a:pt x="22002" y="0"/>
                    </a:cubicBezTo>
                    <a:cubicBezTo>
                      <a:pt x="33604" y="22803"/>
                      <a:pt x="46205" y="45406"/>
                      <a:pt x="60007" y="69209"/>
                    </a:cubicBezTo>
                    <a:cubicBezTo>
                      <a:pt x="72409" y="49806"/>
                      <a:pt x="87010" y="22803"/>
                      <a:pt x="97812" y="0"/>
                    </a:cubicBezTo>
                    <a:cubicBezTo>
                      <a:pt x="100412" y="600"/>
                      <a:pt x="103013" y="1000"/>
                      <a:pt x="105613" y="1000"/>
                    </a:cubicBezTo>
                    <a:cubicBezTo>
                      <a:pt x="108213" y="1000"/>
                      <a:pt x="110814" y="600"/>
                      <a:pt x="113414" y="0"/>
                    </a:cubicBezTo>
                    <a:cubicBezTo>
                      <a:pt x="88011" y="39005"/>
                      <a:pt x="73609" y="62208"/>
                      <a:pt x="65008" y="79010"/>
                    </a:cubicBezTo>
                    <a:cubicBezTo>
                      <a:pt x="65008" y="98612"/>
                      <a:pt x="65608" y="125616"/>
                      <a:pt x="66608" y="138017"/>
                    </a:cubicBezTo>
                    <a:cubicBezTo>
                      <a:pt x="63208" y="137417"/>
                      <a:pt x="60007" y="137017"/>
                      <a:pt x="56807" y="137017"/>
                    </a:cubicBezTo>
                    <a:cubicBezTo>
                      <a:pt x="53606" y="137017"/>
                      <a:pt x="50406" y="137417"/>
                      <a:pt x="47006" y="138017"/>
                    </a:cubicBezTo>
                    <a:cubicBezTo>
                      <a:pt x="48606" y="123816"/>
                      <a:pt x="48606" y="102613"/>
                      <a:pt x="48606" y="81210"/>
                    </a:cubicBezTo>
                    <a:cubicBezTo>
                      <a:pt x="40605" y="67409"/>
                      <a:pt x="8401" y="12602"/>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F71"/>
                  </a:solidFill>
                </a:endParaRPr>
              </a:p>
            </p:txBody>
          </p:sp>
        </p:grpSp>
      </p:grpSp>
      <p:sp>
        <p:nvSpPr>
          <p:cNvPr id="5" name="Slide Number Placeholder 4"/>
          <p:cNvSpPr>
            <a:spLocks noGrp="1"/>
          </p:cNvSpPr>
          <p:nvPr>
            <p:ph type="sldNum" sz="quarter" idx="12"/>
          </p:nvPr>
        </p:nvSpPr>
        <p:spPr>
          <a:xfrm>
            <a:off x="9448799" y="6515627"/>
            <a:ext cx="2743200" cy="365125"/>
          </a:xfrm>
        </p:spPr>
        <p:txBody>
          <a:bodyPr/>
          <a:lstStyle/>
          <a:p>
            <a:fld id="{4B2509CC-67E6-4E41-A678-D5D37150C240}" type="slidenum">
              <a:rPr lang="en-US" smtClean="0"/>
              <a:t>9</a:t>
            </a:fld>
            <a:endParaRPr lang="en-US" dirty="0"/>
          </a:p>
        </p:txBody>
      </p:sp>
      <p:graphicFrame>
        <p:nvGraphicFramePr>
          <p:cNvPr id="56" name="Table 55">
            <a:extLst>
              <a:ext uri="{FF2B5EF4-FFF2-40B4-BE49-F238E27FC236}">
                <a16:creationId xmlns:a16="http://schemas.microsoft.com/office/drawing/2014/main" id="{44E87F9A-C92B-44DF-979D-A4CDADC8AE76}"/>
              </a:ext>
            </a:extLst>
          </p:cNvPr>
          <p:cNvGraphicFramePr>
            <a:graphicFrameLocks noGrp="1"/>
          </p:cNvGraphicFramePr>
          <p:nvPr>
            <p:extLst>
              <p:ext uri="{D42A27DB-BD31-4B8C-83A1-F6EECF244321}">
                <p14:modId xmlns:p14="http://schemas.microsoft.com/office/powerpoint/2010/main" val="1674181057"/>
              </p:ext>
            </p:extLst>
          </p:nvPr>
        </p:nvGraphicFramePr>
        <p:xfrm>
          <a:off x="0" y="1498750"/>
          <a:ext cx="12186442" cy="3781100"/>
        </p:xfrm>
        <a:graphic>
          <a:graphicData uri="http://schemas.openxmlformats.org/drawingml/2006/table">
            <a:tbl>
              <a:tblPr firstRow="1" bandRow="1">
                <a:tableStyleId>{5C22544A-7EE6-4342-B048-85BDC9FD1C3A}</a:tableStyleId>
              </a:tblPr>
              <a:tblGrid>
                <a:gridCol w="858508">
                  <a:extLst>
                    <a:ext uri="{9D8B030D-6E8A-4147-A177-3AD203B41FA5}">
                      <a16:colId xmlns:a16="http://schemas.microsoft.com/office/drawing/2014/main" val="553432768"/>
                    </a:ext>
                  </a:extLst>
                </a:gridCol>
                <a:gridCol w="1468073">
                  <a:extLst>
                    <a:ext uri="{9D8B030D-6E8A-4147-A177-3AD203B41FA5}">
                      <a16:colId xmlns:a16="http://schemas.microsoft.com/office/drawing/2014/main" val="1099759353"/>
                    </a:ext>
                  </a:extLst>
                </a:gridCol>
                <a:gridCol w="1249960">
                  <a:extLst>
                    <a:ext uri="{9D8B030D-6E8A-4147-A177-3AD203B41FA5}">
                      <a16:colId xmlns:a16="http://schemas.microsoft.com/office/drawing/2014/main" val="2652881080"/>
                    </a:ext>
                  </a:extLst>
                </a:gridCol>
                <a:gridCol w="8609901">
                  <a:extLst>
                    <a:ext uri="{9D8B030D-6E8A-4147-A177-3AD203B41FA5}">
                      <a16:colId xmlns:a16="http://schemas.microsoft.com/office/drawing/2014/main" val="517470305"/>
                    </a:ext>
                  </a:extLst>
                </a:gridCol>
              </a:tblGrid>
              <a:tr h="611180">
                <a:tc>
                  <a:txBody>
                    <a:bodyPr/>
                    <a:lstStyle/>
                    <a:p>
                      <a:pPr algn="ctr"/>
                      <a:r>
                        <a:rPr lang="en-US" sz="1400" dirty="0">
                          <a:latin typeface="Helvetica" panose="020B0604020202020204" pitchFamily="34" charset="0"/>
                          <a:cs typeface="Helvetica" panose="020B0604020202020204" pitchFamily="34" charset="0"/>
                        </a:rPr>
                        <a:t>Priority</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Request</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Amount Requested</a:t>
                      </a:r>
                    </a:p>
                  </a:txBody>
                  <a:tcPr anchor="ctr">
                    <a:solidFill>
                      <a:srgbClr val="006F73"/>
                    </a:solidFill>
                  </a:tcPr>
                </a:tc>
                <a:tc>
                  <a:txBody>
                    <a:bodyPr/>
                    <a:lstStyle/>
                    <a:p>
                      <a:pPr algn="ctr"/>
                      <a:r>
                        <a:rPr lang="en-US" sz="1400" dirty="0">
                          <a:latin typeface="Helvetica" panose="020B0604020202020204" pitchFamily="34" charset="0"/>
                          <a:cs typeface="Helvetica" panose="020B0604020202020204" pitchFamily="34" charset="0"/>
                        </a:rPr>
                        <a:t>Description of Request</a:t>
                      </a:r>
                    </a:p>
                  </a:txBody>
                  <a:tcPr anchor="ctr">
                    <a:solidFill>
                      <a:srgbClr val="006F73"/>
                    </a:solidFill>
                  </a:tcPr>
                </a:tc>
                <a:extLst>
                  <a:ext uri="{0D108BD9-81ED-4DB2-BD59-A6C34878D82A}">
                    <a16:rowId xmlns:a16="http://schemas.microsoft.com/office/drawing/2014/main" val="1722868736"/>
                  </a:ext>
                </a:extLst>
              </a:tr>
              <a:tr h="1161445">
                <a:tc>
                  <a:txBody>
                    <a:bodyPr/>
                    <a:lstStyle/>
                    <a:p>
                      <a:pPr algn="ctr"/>
                      <a:r>
                        <a:rPr lang="en-US" sz="1300" dirty="0">
                          <a:latin typeface="Helvetica" panose="020B0604020202020204" pitchFamily="34" charset="0"/>
                          <a:cs typeface="Helvetica" panose="020B0604020202020204" pitchFamily="34" charset="0"/>
                        </a:rPr>
                        <a:t>5</a:t>
                      </a:r>
                    </a:p>
                  </a:txBody>
                  <a:tcPr>
                    <a:solidFill>
                      <a:schemeClr val="bg1">
                        <a:lumMod val="85000"/>
                      </a:schemeClr>
                    </a:solidFill>
                  </a:tcPr>
                </a:tc>
                <a:tc>
                  <a:txBody>
                    <a:bodyPr/>
                    <a:lstStyle/>
                    <a:p>
                      <a:pPr algn="ctr"/>
                      <a:r>
                        <a:rPr lang="en-US" sz="1300" dirty="0">
                          <a:latin typeface="Helvetica" panose="020B0604020202020204" pitchFamily="34" charset="0"/>
                          <a:cs typeface="Helvetica" panose="020B0604020202020204" pitchFamily="34" charset="0"/>
                        </a:rPr>
                        <a:t>Information Technology Infrastructure </a:t>
                      </a:r>
                    </a:p>
                    <a:p>
                      <a:pPr algn="ctr"/>
                      <a:r>
                        <a:rPr lang="en-US" sz="1300" dirty="0">
                          <a:latin typeface="Helvetica" panose="020B0604020202020204" pitchFamily="34" charset="0"/>
                          <a:cs typeface="Helvetica" panose="020B0604020202020204" pitchFamily="34" charset="0"/>
                        </a:rPr>
                        <a:t>and Security</a:t>
                      </a:r>
                    </a:p>
                  </a:txBody>
                  <a:tcPr>
                    <a:solidFill>
                      <a:schemeClr val="bg1">
                        <a:lumMod val="85000"/>
                      </a:schemeClr>
                    </a:solidFill>
                  </a:tcPr>
                </a:tc>
                <a:tc>
                  <a:txBody>
                    <a:bodyPr/>
                    <a:lstStyle/>
                    <a:p>
                      <a:pPr algn="r"/>
                      <a:r>
                        <a:rPr lang="en-US" sz="1300" dirty="0">
                          <a:latin typeface="Helvetica" panose="020B0604020202020204" pitchFamily="34" charset="0"/>
                          <a:cs typeface="Helvetica" panose="020B0604020202020204" pitchFamily="34" charset="0"/>
                        </a:rPr>
                        <a:t>$3,344,137</a:t>
                      </a:r>
                    </a:p>
                  </a:txBody>
                  <a:tcPr>
                    <a:solidFill>
                      <a:schemeClr val="bg1">
                        <a:lumMod val="85000"/>
                      </a:schemeClr>
                    </a:solidFill>
                  </a:tcPr>
                </a:tc>
                <a:tc>
                  <a:txBody>
                    <a:bodyPr/>
                    <a:lstStyle/>
                    <a:p>
                      <a:pPr algn="just"/>
                      <a:r>
                        <a:rPr lang="en-US" sz="1300" baseline="0" dirty="0">
                          <a:latin typeface="Helvetica" panose="020B0604020202020204" pitchFamily="34" charset="0"/>
                          <a:cs typeface="Helvetica" panose="020B0604020202020204" pitchFamily="34" charset="0"/>
                        </a:rPr>
                        <a:t>The University places utmost importance on protecting the safety, integrity and security of statewide public resources, data, infrastructure and citizens including timely response to emergencies, disasters and emerging threats. General Funds are requested to upgrade current infrastructure systems and add security to protect against ransomware.</a:t>
                      </a:r>
                    </a:p>
                    <a:p>
                      <a:pPr algn="l"/>
                      <a:endParaRPr lang="en-US" sz="1300" baseline="0" dirty="0">
                        <a:latin typeface="Helvetica" panose="020B0604020202020204" pitchFamily="34" charset="0"/>
                        <a:cs typeface="Helvetica" panose="020B0604020202020204" pitchFamily="34" charset="0"/>
                      </a:endParaRPr>
                    </a:p>
                    <a:p>
                      <a:pPr algn="l"/>
                      <a:r>
                        <a:rPr lang="en-US" sz="1300" baseline="0" dirty="0">
                          <a:latin typeface="Helvetica" panose="020B0604020202020204" pitchFamily="34" charset="0"/>
                          <a:cs typeface="Helvetica" panose="020B0604020202020204" pitchFamily="34" charset="0"/>
                        </a:rPr>
                        <a:t>$   324,000 - Dell Cyber-vault backup solution</a:t>
                      </a:r>
                    </a:p>
                    <a:p>
                      <a:pPr algn="l"/>
                      <a:endParaRPr lang="en-US" sz="400" baseline="0" dirty="0">
                        <a:latin typeface="Helvetica" panose="020B0604020202020204" pitchFamily="34" charset="0"/>
                        <a:cs typeface="Helvetica" panose="020B0604020202020204" pitchFamily="34" charset="0"/>
                      </a:endParaRPr>
                    </a:p>
                    <a:p>
                      <a:pPr algn="l"/>
                      <a:r>
                        <a:rPr lang="en-US" sz="1300" baseline="0" dirty="0">
                          <a:latin typeface="Helvetica" panose="020B0604020202020204" pitchFamily="34" charset="0"/>
                          <a:cs typeface="Helvetica" panose="020B0604020202020204" pitchFamily="34" charset="0"/>
                        </a:rPr>
                        <a:t>$     43,000 - Dell Storage Resource Manager (SRM) License and configuration</a:t>
                      </a:r>
                    </a:p>
                    <a:p>
                      <a:pPr algn="l"/>
                      <a:endParaRPr lang="en-US" sz="400" baseline="0" dirty="0">
                        <a:latin typeface="Helvetica" panose="020B0604020202020204" pitchFamily="34" charset="0"/>
                        <a:cs typeface="Helvetica" panose="020B0604020202020204" pitchFamily="34" charset="0"/>
                      </a:endParaRPr>
                    </a:p>
                    <a:p>
                      <a:pPr algn="l"/>
                      <a:r>
                        <a:rPr lang="en-US" sz="1300" baseline="0" dirty="0">
                          <a:latin typeface="Helvetica" panose="020B0604020202020204" pitchFamily="34" charset="0"/>
                          <a:cs typeface="Helvetica" panose="020B0604020202020204" pitchFamily="34" charset="0"/>
                        </a:rPr>
                        <a:t>$   227,137 - CISCO Firewall 4112 upgrade with management console and RAM upgrade</a:t>
                      </a:r>
                    </a:p>
                    <a:p>
                      <a:pPr algn="l"/>
                      <a:endParaRPr lang="en-US" sz="400" baseline="0" dirty="0">
                        <a:latin typeface="Helvetica" panose="020B0604020202020204" pitchFamily="34" charset="0"/>
                        <a:cs typeface="Helvetica" panose="020B0604020202020204" pitchFamily="34" charset="0"/>
                      </a:endParaRPr>
                    </a:p>
                    <a:p>
                      <a:pPr algn="l"/>
                      <a:r>
                        <a:rPr lang="en-US" sz="1300" baseline="0" dirty="0">
                          <a:latin typeface="Helvetica" panose="020B0604020202020204" pitchFamily="34" charset="0"/>
                          <a:cs typeface="Helvetica" panose="020B0604020202020204" pitchFamily="34" charset="0"/>
                        </a:rPr>
                        <a:t>$   800,000 - Web Application Firewalls (WAF) upgrade</a:t>
                      </a:r>
                    </a:p>
                    <a:p>
                      <a:pPr algn="l"/>
                      <a:endParaRPr lang="en-US" sz="400" baseline="0" dirty="0">
                        <a:latin typeface="Helvetica" panose="020B0604020202020204" pitchFamily="34" charset="0"/>
                        <a:cs typeface="Helvetica" panose="020B0604020202020204" pitchFamily="34" charset="0"/>
                      </a:endParaRPr>
                    </a:p>
                    <a:p>
                      <a:pPr algn="l"/>
                      <a:r>
                        <a:rPr lang="en-US" sz="1300" baseline="0" dirty="0">
                          <a:latin typeface="Helvetica" panose="020B0604020202020204" pitchFamily="34" charset="0"/>
                          <a:cs typeface="Helvetica" panose="020B0604020202020204" pitchFamily="34" charset="0"/>
                        </a:rPr>
                        <a:t>$   100,000 – Addition of 4 Blade servers</a:t>
                      </a:r>
                    </a:p>
                    <a:p>
                      <a:pPr algn="l"/>
                      <a:endParaRPr lang="en-US" sz="400" baseline="0" dirty="0">
                        <a:latin typeface="Helvetica" panose="020B0604020202020204" pitchFamily="34" charset="0"/>
                        <a:cs typeface="Helvetica" panose="020B0604020202020204" pitchFamily="34" charset="0"/>
                      </a:endParaRPr>
                    </a:p>
                    <a:p>
                      <a:pPr algn="l"/>
                      <a:r>
                        <a:rPr lang="en-US" sz="1300" baseline="0" dirty="0">
                          <a:latin typeface="Helvetica" panose="020B0604020202020204" pitchFamily="34" charset="0"/>
                          <a:cs typeface="Helvetica" panose="020B0604020202020204" pitchFamily="34" charset="0"/>
                        </a:rPr>
                        <a:t>$1,850,000 - WIFI campus network upgrade and enhanced coverage</a:t>
                      </a:r>
                    </a:p>
                    <a:p>
                      <a:pPr algn="l"/>
                      <a:endParaRPr lang="en-US" sz="1300" baseline="0" dirty="0">
                        <a:latin typeface="Helvetica" panose="020B0604020202020204" pitchFamily="34" charset="0"/>
                        <a:cs typeface="Helvetica" panose="020B0604020202020204" pitchFamily="34" charset="0"/>
                      </a:endParaRPr>
                    </a:p>
                    <a:p>
                      <a:pPr algn="just"/>
                      <a:r>
                        <a:rPr lang="en-US" sz="1300" baseline="0" dirty="0">
                          <a:latin typeface="Helvetica" panose="020B0604020202020204" pitchFamily="34" charset="0"/>
                          <a:cs typeface="Helvetica" panose="020B0604020202020204" pitchFamily="34" charset="0"/>
                        </a:rPr>
                        <a:t>All items listed above will enhance the security of the University systems, financial and student data. This will also put the University in a position to be able to recover in case of a successful ransomware attack.</a:t>
                      </a:r>
                    </a:p>
                  </a:txBody>
                  <a:tcPr>
                    <a:solidFill>
                      <a:schemeClr val="bg1">
                        <a:lumMod val="85000"/>
                      </a:schemeClr>
                    </a:solidFill>
                  </a:tcPr>
                </a:tc>
                <a:extLst>
                  <a:ext uri="{0D108BD9-81ED-4DB2-BD59-A6C34878D82A}">
                    <a16:rowId xmlns:a16="http://schemas.microsoft.com/office/drawing/2014/main" val="4111219157"/>
                  </a:ext>
                </a:extLst>
              </a:tr>
            </a:tbl>
          </a:graphicData>
        </a:graphic>
      </p:graphicFrame>
    </p:spTree>
    <p:extLst>
      <p:ext uri="{BB962C8B-B14F-4D97-AF65-F5344CB8AC3E}">
        <p14:creationId xmlns:p14="http://schemas.microsoft.com/office/powerpoint/2010/main" val="3327079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41889</TotalTime>
  <Words>3104</Words>
  <Application>Microsoft Office PowerPoint</Application>
  <PresentationFormat>Widescreen</PresentationFormat>
  <Paragraphs>936</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Walker</dc:creator>
  <cp:lastModifiedBy>AJ Newton</cp:lastModifiedBy>
  <cp:revision>420</cp:revision>
  <cp:lastPrinted>2022-01-10T16:19:03Z</cp:lastPrinted>
  <dcterms:created xsi:type="dcterms:W3CDTF">2018-03-08T19:41:28Z</dcterms:created>
  <dcterms:modified xsi:type="dcterms:W3CDTF">2022-01-10T16:19:34Z</dcterms:modified>
</cp:coreProperties>
</file>